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4" r:id="rId5"/>
    <p:sldId id="265" r:id="rId6"/>
    <p:sldId id="266" r:id="rId7"/>
    <p:sldId id="260" r:id="rId8"/>
    <p:sldId id="267" r:id="rId9"/>
    <p:sldId id="268" r:id="rId10"/>
    <p:sldId id="269" r:id="rId11"/>
    <p:sldId id="271" r:id="rId12"/>
    <p:sldId id="27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DA6C9-3599-42E4-A3D3-85F86E0F61C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35F79-2F67-4C3B-AC39-3C5DDA08A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8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35F79-2F67-4C3B-AC39-3C5DDA08A90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34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35F79-2F67-4C3B-AC39-3C5DDA08A90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3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35F79-2F67-4C3B-AC39-3C5DDA08A90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34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35F79-2F67-4C3B-AC39-3C5DDA08A90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681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35F79-2F67-4C3B-AC39-3C5DDA08A90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8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55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4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16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03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60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26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4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B7B0-4B9D-4AB7-A099-3AB9BF81F1D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012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4A_AJjj8M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telegraph.co.uk/money/graphics/2007/07/31/bcnamstrad131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texasexes.org/images/hs/hook/ElvisPresley.jpg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http://ceoworld.biz/ceo/wp-content/uploads/2009/10/sir-richard-branson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Comic Sans MS" pitchFamily="66" charset="0"/>
              </a:rPr>
              <a:t>STARTER</a:t>
            </a:r>
            <a:endParaRPr lang="en-GB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Tell someone in your family the most inspirational person in your life. 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Tell them why!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Be prepared to share this with the class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098" name="Picture 2" descr="C:\Users\haughton.k\Local Settings\Temporary Internet Files\Content.IE5\COR5JN5J\MC9003841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61109"/>
            <a:ext cx="1538021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31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-457200" y="304800"/>
            <a:ext cx="5257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0" hangingPunct="0"/>
            <a:r>
              <a:rPr lang="en-GB" altLang="en-US" sz="2400">
                <a:cs typeface="Arial" charset="0"/>
              </a:rPr>
              <a:t>The message of Team Hoyt is that everybody can achieve their goals.”</a:t>
            </a:r>
          </a:p>
        </p:txBody>
      </p:sp>
      <p:pic>
        <p:nvPicPr>
          <p:cNvPr id="12294" name="Picture 6" descr="Slideshow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9"/>
          <a:stretch>
            <a:fillRect/>
          </a:stretch>
        </p:blipFill>
        <p:spPr bwMode="auto">
          <a:xfrm>
            <a:off x="533400" y="2057400"/>
            <a:ext cx="296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4" descr="Slideshow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600"/>
            <a:ext cx="291465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0742"/>
            <a:ext cx="8229600" cy="3730426"/>
          </a:xfrm>
        </p:spPr>
        <p:txBody>
          <a:bodyPr>
            <a:normAutofit fontScale="90000"/>
          </a:bodyPr>
          <a:lstStyle/>
          <a:p>
            <a:pPr lvl="2" eaLnBrk="0" hangingPunct="0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Let’s watch a video of this…</a:t>
            </a:r>
            <a:r>
              <a:rPr lang="en-GB" dirty="0">
                <a:latin typeface="Comic Sans MS" pitchFamily="66" charset="0"/>
              </a:rPr>
              <a:t/>
            </a:r>
            <a:br>
              <a:rPr lang="en-GB" dirty="0">
                <a:latin typeface="Comic Sans MS" pitchFamily="66" charset="0"/>
              </a:rPr>
            </a:br>
            <a:r>
              <a:rPr lang="en-GB" altLang="en-US" sz="2400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en-GB" altLang="en-US" sz="2400" dirty="0" smtClean="0">
                <a:solidFill>
                  <a:srgbClr val="FF0000"/>
                </a:solidFill>
                <a:cs typeface="Arial" charset="0"/>
              </a:rPr>
            </a:br>
            <a:r>
              <a:rPr lang="en-GB" sz="2400" u="sng" dirty="0" smtClean="0">
                <a:hlinkClick r:id="rId3"/>
              </a:rPr>
              <a:t>https://www.youtube.com/watch?v=64A_AJjj8M4</a:t>
            </a:r>
            <a:r>
              <a:rPr lang="en-GB" sz="2400" u="sng" dirty="0" smtClean="0"/>
              <a:t/>
            </a:r>
            <a:br>
              <a:rPr lang="en-GB" sz="2400" u="sng" dirty="0" smtClean="0"/>
            </a:br>
            <a:r>
              <a:rPr lang="en-GB" sz="2400" u="sng" dirty="0" smtClean="0"/>
              <a:t/>
            </a:r>
            <a:br>
              <a:rPr lang="en-GB" sz="2400" u="sng" dirty="0" smtClean="0"/>
            </a:br>
            <a:r>
              <a:rPr lang="en-GB" sz="2400" u="sng" dirty="0"/>
              <a:t/>
            </a:r>
            <a:br>
              <a:rPr lang="en-GB" sz="2400" u="sng" dirty="0"/>
            </a:br>
            <a:r>
              <a:rPr lang="en-GB" sz="3100" dirty="0" smtClean="0">
                <a:solidFill>
                  <a:schemeClr val="tx1"/>
                </a:solidFill>
              </a:rPr>
              <a:t>(take notes on the inspirational qualities you </a:t>
            </a:r>
            <a:r>
              <a:rPr lang="en-GB" sz="3100" dirty="0" smtClean="0">
                <a:solidFill>
                  <a:schemeClr val="tx1"/>
                </a:solidFill>
              </a:rPr>
              <a:t>see)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2750"/>
            <a:ext cx="8229600" cy="373042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What was inspirational about the Hoyt brothers?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/>
            </a:r>
            <a:br>
              <a:rPr lang="en-GB" dirty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Which inspirational qualities did both brothers display?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5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18236" y="260648"/>
            <a:ext cx="85689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Things that a person may do if they have been inspired by others: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rot="20660796">
            <a:off x="516780" y="2433842"/>
            <a:ext cx="17607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Turn to faith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472638">
            <a:off x="508565" y="4849319"/>
            <a:ext cx="39539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Fight for human rights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772990">
            <a:off x="6248546" y="2912982"/>
            <a:ext cx="24713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 with charity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888" y="1949267"/>
            <a:ext cx="25442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Work hard at school</a:t>
            </a:r>
            <a:endParaRPr lang="en-US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20911684">
            <a:off x="4759965" y="4330817"/>
            <a:ext cx="3368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 creative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5656" y="3615236"/>
            <a:ext cx="2623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Overcome hard life issues (like the Hoyt brothers)</a:t>
            </a:r>
            <a:endParaRPr lang="en-US" sz="1600" b="1" cap="none" spc="0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9339" y="5594449"/>
            <a:ext cx="197492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others?</a:t>
            </a:r>
            <a:endParaRPr lang="en-US" sz="1600" b="1" cap="none" spc="0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954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5174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On your sheet, </a:t>
            </a:r>
            <a:r>
              <a:rPr lang="en-GB" sz="2800" dirty="0"/>
              <a:t>devise </a:t>
            </a:r>
            <a:r>
              <a:rPr lang="en-GB" sz="2800" dirty="0" smtClean="0"/>
              <a:t>your </a:t>
            </a:r>
            <a:r>
              <a:rPr lang="en-GB" sz="2800" dirty="0"/>
              <a:t>own mini-action </a:t>
            </a:r>
            <a:r>
              <a:rPr lang="en-GB" sz="2800" dirty="0" smtClean="0"/>
              <a:t>plan </a:t>
            </a:r>
            <a:r>
              <a:rPr lang="en-GB" sz="2800" dirty="0"/>
              <a:t>for how </a:t>
            </a:r>
            <a:r>
              <a:rPr lang="en-GB" sz="2800" dirty="0" smtClean="0"/>
              <a:t>you will display the qualities of an inspirational person. You can come up with any idea you like.</a:t>
            </a:r>
            <a:endParaRPr lang="en-GB" sz="2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 smtClean="0"/>
              <a:t>You </a:t>
            </a:r>
            <a:r>
              <a:rPr lang="en-GB" sz="2400" dirty="0"/>
              <a:t>should consider</a:t>
            </a:r>
            <a:r>
              <a:rPr lang="en-GB" sz="2400" dirty="0" smtClean="0"/>
              <a:t>:</a:t>
            </a:r>
          </a:p>
          <a:p>
            <a:pPr marL="0" indent="0">
              <a:buNone/>
            </a:pPr>
            <a:endParaRPr lang="en-GB" sz="2400" dirty="0"/>
          </a:p>
          <a:p>
            <a:pPr lvl="0"/>
            <a:r>
              <a:rPr lang="en-GB" sz="2400" dirty="0"/>
              <a:t>What </a:t>
            </a:r>
            <a:r>
              <a:rPr lang="en-GB" sz="2400" dirty="0" smtClean="0"/>
              <a:t>you </a:t>
            </a:r>
            <a:r>
              <a:rPr lang="en-GB" sz="2400" dirty="0"/>
              <a:t>might like to do in </a:t>
            </a:r>
            <a:r>
              <a:rPr lang="en-GB" sz="2400" dirty="0" smtClean="0"/>
              <a:t>your life </a:t>
            </a:r>
            <a:r>
              <a:rPr lang="en-GB" sz="2400" dirty="0"/>
              <a:t>that is inspirational.</a:t>
            </a:r>
          </a:p>
          <a:p>
            <a:pPr lvl="0"/>
            <a:r>
              <a:rPr lang="en-GB" sz="2400" i="1" dirty="0"/>
              <a:t>What qualities </a:t>
            </a:r>
            <a:r>
              <a:rPr lang="en-GB" sz="2400" i="1" dirty="0" smtClean="0"/>
              <a:t>you </a:t>
            </a:r>
            <a:r>
              <a:rPr lang="en-GB" sz="2400" i="1" dirty="0"/>
              <a:t>think </a:t>
            </a:r>
            <a:r>
              <a:rPr lang="en-GB" sz="2400" i="1" dirty="0" smtClean="0"/>
              <a:t>you </a:t>
            </a:r>
            <a:r>
              <a:rPr lang="en-GB" sz="2400" i="1" dirty="0"/>
              <a:t>will </a:t>
            </a:r>
            <a:r>
              <a:rPr lang="en-GB" sz="2400" i="1" dirty="0" smtClean="0"/>
              <a:t>need </a:t>
            </a:r>
            <a:r>
              <a:rPr lang="en-GB" sz="2400" i="1" dirty="0"/>
              <a:t>to do this and why.</a:t>
            </a:r>
            <a:endParaRPr lang="en-GB" sz="2400" dirty="0"/>
          </a:p>
          <a:p>
            <a:pPr lvl="0"/>
            <a:r>
              <a:rPr lang="en-GB" sz="2400" i="1" dirty="0"/>
              <a:t>What impact </a:t>
            </a:r>
            <a:r>
              <a:rPr lang="en-GB" sz="2400" i="1" dirty="0" smtClean="0"/>
              <a:t>you </a:t>
            </a:r>
            <a:r>
              <a:rPr lang="en-GB" sz="2400" i="1" dirty="0"/>
              <a:t>might be able to have on the lives of others.</a:t>
            </a:r>
            <a:endParaRPr lang="en-GB" sz="2400" dirty="0"/>
          </a:p>
        </p:txBody>
      </p:sp>
      <p:pic>
        <p:nvPicPr>
          <p:cNvPr id="2050" name="Picture 2" descr="C:\Users\haughton.k\Local Settings\Temporary Internet Files\Content.IE5\GV1RBEM2\MC9003579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8"/>
            <a:ext cx="1070047" cy="113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77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Comic Sans MS" pitchFamily="66" charset="0"/>
              </a:rPr>
              <a:t>Plenary</a:t>
            </a:r>
            <a:endParaRPr lang="en-GB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omic Sans MS" pitchFamily="66" charset="0"/>
              </a:rPr>
              <a:t>What ideas did we come up with?</a:t>
            </a:r>
          </a:p>
          <a:p>
            <a:pPr marL="0" indent="0" algn="ctr"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omic Sans MS" pitchFamily="66" charset="0"/>
              </a:rPr>
              <a:t>We will discuss these </a:t>
            </a:r>
            <a:r>
              <a:rPr lang="en-GB" smtClean="0">
                <a:latin typeface="Comic Sans MS" pitchFamily="66" charset="0"/>
              </a:rPr>
              <a:t>on Thursday</a:t>
            </a:r>
            <a:endParaRPr lang="en-GB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9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GB" sz="2200" b="1" dirty="0">
                <a:latin typeface="Comic Sans MS" pitchFamily="66" charset="0"/>
              </a:rPr>
              <a:t> </a:t>
            </a:r>
            <a:r>
              <a:rPr lang="en-GB" sz="2200" b="1" dirty="0" smtClean="0">
                <a:latin typeface="Comic Sans MS" pitchFamily="66" charset="0"/>
              </a:rPr>
              <a:t>                                       </a:t>
            </a:r>
            <a:r>
              <a:rPr lang="en-GB" sz="2200" b="1" u="sng" dirty="0" smtClean="0">
                <a:latin typeface="Comic Sans MS" pitchFamily="66" charset="0"/>
              </a:rPr>
              <a:t>Monday 27</a:t>
            </a:r>
            <a:r>
              <a:rPr lang="en-GB" sz="2200" b="1" u="sng" baseline="30000" dirty="0" smtClean="0">
                <a:latin typeface="Comic Sans MS" pitchFamily="66" charset="0"/>
              </a:rPr>
              <a:t>th</a:t>
            </a:r>
            <a:r>
              <a:rPr lang="en-GB" sz="2200" b="1" u="sng" dirty="0" smtClean="0">
                <a:latin typeface="Comic Sans MS" pitchFamily="66" charset="0"/>
              </a:rPr>
              <a:t> November 2017</a:t>
            </a:r>
            <a:br>
              <a:rPr lang="en-GB" sz="2200" b="1" u="sng" dirty="0" smtClean="0">
                <a:latin typeface="Comic Sans MS" pitchFamily="66" charset="0"/>
              </a:rPr>
            </a:br>
            <a:r>
              <a:rPr lang="en-GB" sz="2200" b="1" u="sng" dirty="0" smtClean="0">
                <a:latin typeface="Comic Sans MS" pitchFamily="66" charset="0"/>
              </a:rPr>
              <a:t/>
            </a:r>
            <a:br>
              <a:rPr lang="en-GB" sz="2200" b="1" u="sng" dirty="0" smtClean="0">
                <a:latin typeface="Comic Sans MS" pitchFamily="66" charset="0"/>
              </a:rPr>
            </a:br>
            <a:r>
              <a:rPr lang="en-GB" b="1" u="sng" dirty="0" smtClean="0">
                <a:solidFill>
                  <a:srgbClr val="FFFF00"/>
                </a:solidFill>
                <a:latin typeface="Comic Sans MS" pitchFamily="66" charset="0"/>
              </a:rPr>
              <a:t>Inspirational People</a:t>
            </a:r>
            <a:endParaRPr lang="en-GB" b="1" u="sng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u="sng" dirty="0" smtClean="0">
                <a:latin typeface="Comic Sans MS" pitchFamily="66" charset="0"/>
              </a:rPr>
              <a:t>L.O. To understand what inspires people. </a:t>
            </a:r>
          </a:p>
          <a:p>
            <a:endParaRPr lang="en-GB" u="sng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1. Identify what an inspirational person is.</a:t>
            </a:r>
          </a:p>
          <a:p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2. Describe some of the qualities an inspirational person has.</a:t>
            </a:r>
          </a:p>
          <a:p>
            <a:endParaRPr lang="en-GB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3. Begin to evaluate how inspirational people impact on the lives of others.</a:t>
            </a:r>
          </a:p>
        </p:txBody>
      </p:sp>
    </p:spTree>
    <p:extLst>
      <p:ext uri="{BB962C8B-B14F-4D97-AF65-F5344CB8AC3E}">
        <p14:creationId xmlns:p14="http://schemas.microsoft.com/office/powerpoint/2010/main" val="100710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Comic Sans MS" pitchFamily="66" charset="0"/>
              </a:rPr>
              <a:t>Who’s who?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Consider these pictures – why may these people be considered inspirational?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141" y="4869191"/>
            <a:ext cx="14478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69160"/>
            <a:ext cx="12477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54" y="4581128"/>
            <a:ext cx="17526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24944"/>
            <a:ext cx="13811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http://ts2.mm.bing.net/th?id=H.4849959863323121&amp;w=198&amp;h=153&amp;c=7&amp;rs=1&amp;pid=1.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191" y="2862976"/>
            <a:ext cx="18859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Image result for david beckh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david beckh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inspirational peop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859450"/>
            <a:ext cx="1608212" cy="126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anne fran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73967"/>
            <a:ext cx="1239256" cy="150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4" descr="Image result for jesus chris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6" descr="Image result for jesus chris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2" name="Picture 18" descr="Image result for jesus chris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611" y="2932265"/>
            <a:ext cx="1718433" cy="128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47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19526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3" descr="hh0162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"/>
            <a:ext cx="16002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914400" y="381000"/>
            <a:ext cx="571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altLang="en-US" sz="4400">
                <a:solidFill>
                  <a:schemeClr val="tx2"/>
                </a:solidFill>
                <a:latin typeface="Times New Roman" pitchFamily="18" charset="0"/>
              </a:rPr>
              <a:t>My Name is &amp; I…..?</a:t>
            </a:r>
          </a:p>
        </p:txBody>
      </p:sp>
      <p:pic>
        <p:nvPicPr>
          <p:cNvPr id="717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18288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667000" y="1752600"/>
            <a:ext cx="6096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am Mother </a:t>
            </a:r>
            <a:r>
              <a:rPr lang="en-GB" altLang="en-US" sz="2800" dirty="0" smtClean="0">
                <a:latin typeface="Times New Roman" pitchFamily="18" charset="0"/>
              </a:rPr>
              <a:t>Teresa.</a:t>
            </a:r>
            <a:endParaRPr lang="en-GB" altLang="en-US" sz="2800" dirty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helped the poor and helpless in </a:t>
            </a:r>
            <a:r>
              <a:rPr lang="en-GB" altLang="en-US" sz="2800" dirty="0" smtClean="0">
                <a:latin typeface="Times New Roman" pitchFamily="18" charset="0"/>
              </a:rPr>
              <a:t>India.</a:t>
            </a:r>
            <a:endParaRPr lang="en-GB" altLang="en-US" sz="2800" dirty="0">
              <a:latin typeface="Times New Roman" pitchFamily="18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590800" y="4191000"/>
            <a:ext cx="6096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am Martin Luther </a:t>
            </a:r>
            <a:r>
              <a:rPr lang="en-GB" altLang="en-US" sz="2800" dirty="0" smtClean="0">
                <a:latin typeface="Times New Roman" pitchFamily="18" charset="0"/>
              </a:rPr>
              <a:t>King.</a:t>
            </a:r>
            <a:endParaRPr lang="en-GB" altLang="en-US" sz="2800" dirty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was a Civil Rights Leader in </a:t>
            </a:r>
            <a:r>
              <a:rPr lang="en-GB" altLang="en-US" sz="2800" dirty="0" smtClean="0">
                <a:latin typeface="Times New Roman" pitchFamily="18" charset="0"/>
              </a:rPr>
              <a:t>America.</a:t>
            </a:r>
            <a:endParaRPr lang="en-GB" alt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11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utoUpdateAnimBg="0"/>
      <p:bldP spid="2765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2" descr="http://www.telegraph.co.uk/money/graphics/2007/07/31/bcnamstrad13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" t="3448" r="1357" b="6897"/>
          <a:stretch>
            <a:fillRect/>
          </a:stretch>
        </p:blipFill>
        <p:spPr bwMode="auto">
          <a:xfrm>
            <a:off x="381000" y="22098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 descr="hh0162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524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2362200" y="609600"/>
            <a:ext cx="571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altLang="en-US" sz="4400">
                <a:solidFill>
                  <a:schemeClr val="tx2"/>
                </a:solidFill>
                <a:latin typeface="Times New Roman" pitchFamily="18" charset="0"/>
              </a:rPr>
              <a:t>My Name is &amp; I…..?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362200" y="2209800"/>
            <a:ext cx="6096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am Lord </a:t>
            </a:r>
            <a:r>
              <a:rPr lang="en-GB" altLang="en-US" sz="2800" dirty="0" smtClean="0">
                <a:latin typeface="Times New Roman" pitchFamily="18" charset="0"/>
              </a:rPr>
              <a:t>Sugar.  </a:t>
            </a:r>
            <a:endParaRPr lang="en-GB" altLang="en-US" sz="2800" dirty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am a Self Made Millionaire &amp; I am now worth around £790 </a:t>
            </a:r>
            <a:r>
              <a:rPr lang="en-GB" altLang="en-US" sz="2800" dirty="0" smtClean="0">
                <a:latin typeface="Times New Roman" pitchFamily="18" charset="0"/>
              </a:rPr>
              <a:t>Million.</a:t>
            </a:r>
            <a:endParaRPr lang="en-GB" altLang="en-US" sz="2800" dirty="0">
              <a:latin typeface="Times New Roman" pitchFamily="18" charset="0"/>
            </a:endParaRPr>
          </a:p>
        </p:txBody>
      </p:sp>
      <p:pic>
        <p:nvPicPr>
          <p:cNvPr id="8200" name="Picture 7" descr="http://www.texasexes.org/images/hs/hook/ElvisPresley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1676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362200" y="4495800"/>
            <a:ext cx="6096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am Elvis Aaron </a:t>
            </a:r>
            <a:r>
              <a:rPr lang="en-GB" altLang="en-US" sz="2800" dirty="0" smtClean="0">
                <a:latin typeface="Times New Roman" pitchFamily="18" charset="0"/>
              </a:rPr>
              <a:t>Presley. </a:t>
            </a:r>
            <a:endParaRPr lang="en-GB" altLang="en-US" sz="2800" dirty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was the King of Rock &amp; Roll and Achieved the “American Dream</a:t>
            </a:r>
            <a:r>
              <a:rPr lang="en-GB" altLang="en-US" sz="2800" dirty="0" smtClean="0">
                <a:latin typeface="Times New Roman" pitchFamily="18" charset="0"/>
              </a:rPr>
              <a:t>”.</a:t>
            </a:r>
            <a:endParaRPr lang="en-GB" alt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5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8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3" descr="hh0162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1524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2339975" y="260350"/>
            <a:ext cx="571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altLang="en-US" sz="4400">
                <a:solidFill>
                  <a:schemeClr val="tx2"/>
                </a:solidFill>
                <a:latin typeface="Times New Roman" pitchFamily="18" charset="0"/>
              </a:rPr>
              <a:t>My Name is &amp; I…..?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411413" y="1557338"/>
            <a:ext cx="6096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Sir Richard Branson  </a:t>
            </a:r>
            <a:endParaRPr lang="en-GB" altLang="en-US" sz="2800" dirty="0" smtClean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altLang="en-US" sz="2800" dirty="0" smtClean="0">
                <a:latin typeface="Times New Roman" pitchFamily="18" charset="0"/>
              </a:rPr>
              <a:t>I </a:t>
            </a:r>
            <a:r>
              <a:rPr lang="en-GB" altLang="en-US" sz="2800" dirty="0">
                <a:latin typeface="Times New Roman" pitchFamily="18" charset="0"/>
              </a:rPr>
              <a:t>am a Self Made Millionaire &amp; I have dyslexia and I was told I would never achieve anything I am now worth around £790 </a:t>
            </a:r>
            <a:r>
              <a:rPr lang="en-GB" altLang="en-US" sz="2800" dirty="0" smtClean="0">
                <a:latin typeface="Times New Roman" pitchFamily="18" charset="0"/>
              </a:rPr>
              <a:t>Million.</a:t>
            </a:r>
            <a:endParaRPr lang="en-GB" altLang="en-US" sz="2800" dirty="0">
              <a:latin typeface="Times New Roman" pitchFamily="18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627313" y="4437063"/>
            <a:ext cx="6096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2800" dirty="0">
                <a:latin typeface="Times New Roman" pitchFamily="18" charset="0"/>
              </a:rPr>
              <a:t>I am Barack </a:t>
            </a:r>
            <a:r>
              <a:rPr lang="en-GB" altLang="en-US" sz="2800" dirty="0" smtClean="0">
                <a:latin typeface="Times New Roman" pitchFamily="18" charset="0"/>
              </a:rPr>
              <a:t>Obama.</a:t>
            </a:r>
            <a:endParaRPr lang="en-GB" altLang="en-US" sz="2800" dirty="0">
              <a:latin typeface="Times New Roman" pitchFamily="18" charset="0"/>
            </a:endParaRPr>
          </a:p>
          <a:p>
            <a:r>
              <a:rPr lang="en-GB" altLang="en-US" sz="2800" dirty="0">
                <a:latin typeface="Times New Roman" pitchFamily="18" charset="0"/>
              </a:rPr>
              <a:t>I </a:t>
            </a:r>
            <a:r>
              <a:rPr lang="en-GB" altLang="en-US" sz="2800" dirty="0" smtClean="0">
                <a:latin typeface="Times New Roman" pitchFamily="18" charset="0"/>
              </a:rPr>
              <a:t>was </a:t>
            </a:r>
            <a:r>
              <a:rPr lang="en-GB" altLang="en-US" sz="2800" dirty="0">
                <a:latin typeface="Times New Roman" pitchFamily="18" charset="0"/>
              </a:rPr>
              <a:t>the first person of colour to be the  President of </a:t>
            </a:r>
            <a:r>
              <a:rPr lang="en-GB" altLang="en-US" sz="2800" dirty="0" smtClean="0">
                <a:latin typeface="Times New Roman" pitchFamily="18" charset="0"/>
              </a:rPr>
              <a:t>America.</a:t>
            </a:r>
            <a:endParaRPr lang="en-GB" altLang="en-US" sz="2800" dirty="0">
              <a:latin typeface="Times New Roman" pitchFamily="18" charset="0"/>
            </a:endParaRPr>
          </a:p>
        </p:txBody>
      </p:sp>
      <p:pic>
        <p:nvPicPr>
          <p:cNvPr id="9226" name="il_fi" descr="http://ceoworld.biz/ceo/wp-content/uploads/2009/10/sir-richard-branso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1774825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7" descr="barack-obama-0606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37063"/>
            <a:ext cx="230346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72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8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Comic Sans MS" pitchFamily="66" charset="0"/>
              </a:rPr>
              <a:t>Qualities of an inspirational person…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What </a:t>
            </a:r>
            <a:r>
              <a:rPr lang="en-GB" dirty="0">
                <a:latin typeface="Comic Sans MS" pitchFamily="66" charset="0"/>
              </a:rPr>
              <a:t>qualities should an inspirational person have and </a:t>
            </a:r>
            <a:r>
              <a:rPr lang="en-GB" dirty="0" smtClean="0">
                <a:latin typeface="Comic Sans MS" pitchFamily="66" charset="0"/>
              </a:rPr>
              <a:t>why </a:t>
            </a:r>
            <a:r>
              <a:rPr lang="en-GB" dirty="0">
                <a:latin typeface="Comic Sans MS" pitchFamily="66" charset="0"/>
              </a:rPr>
              <a:t>do you think this</a:t>
            </a:r>
            <a:r>
              <a:rPr lang="en-GB" dirty="0" smtClean="0">
                <a:latin typeface="Comic Sans MS" pitchFamily="66" charset="0"/>
              </a:rPr>
              <a:t>?</a:t>
            </a:r>
          </a:p>
          <a:p>
            <a:endParaRPr lang="en-GB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What qualities might all inspirational people have in common?</a:t>
            </a:r>
          </a:p>
        </p:txBody>
      </p:sp>
    </p:spTree>
    <p:extLst>
      <p:ext uri="{BB962C8B-B14F-4D97-AF65-F5344CB8AC3E}">
        <p14:creationId xmlns:p14="http://schemas.microsoft.com/office/powerpoint/2010/main" val="35903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304800" y="228600"/>
            <a:ext cx="7848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en-US" sz="4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altLang="en-US" sz="4000" b="1" u="sng" dirty="0" smtClean="0">
                <a:solidFill>
                  <a:srgbClr val="FF0000"/>
                </a:solidFill>
                <a:latin typeface="Comic Sans MS" pitchFamily="66" charset="0"/>
              </a:rPr>
              <a:t>Two </a:t>
            </a:r>
            <a:r>
              <a:rPr lang="en-GB" altLang="en-US" sz="4000" b="1" u="sng" dirty="0">
                <a:solidFill>
                  <a:srgbClr val="FF0000"/>
                </a:solidFill>
                <a:latin typeface="Comic Sans MS" pitchFamily="66" charset="0"/>
              </a:rPr>
              <a:t>other </a:t>
            </a:r>
            <a:r>
              <a:rPr lang="en-GB" altLang="en-US" sz="4000" b="1" u="sng" dirty="0" smtClean="0">
                <a:solidFill>
                  <a:srgbClr val="FF0000"/>
                </a:solidFill>
                <a:latin typeface="Comic Sans MS" pitchFamily="66" charset="0"/>
              </a:rPr>
              <a:t>inspirational people </a:t>
            </a:r>
            <a:r>
              <a:rPr lang="en-GB" altLang="en-US" sz="4000" b="1" u="sng" dirty="0">
                <a:solidFill>
                  <a:srgbClr val="FF0000"/>
                </a:solidFill>
                <a:latin typeface="Comic Sans MS" pitchFamily="66" charset="0"/>
              </a:rPr>
              <a:t>to add to our list?</a:t>
            </a:r>
          </a:p>
        </p:txBody>
      </p:sp>
      <p:pic>
        <p:nvPicPr>
          <p:cNvPr id="10245" name="Picture 11" descr="ironman_04_4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4" b="21217"/>
          <a:stretch>
            <a:fillRect/>
          </a:stretch>
        </p:blipFill>
        <p:spPr bwMode="auto">
          <a:xfrm>
            <a:off x="395536" y="2383383"/>
            <a:ext cx="5105400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638800" y="1981200"/>
            <a:ext cx="3124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endParaRPr lang="en-GB" altLang="en-US" dirty="0" smtClean="0">
              <a:cs typeface="Arial" charset="0"/>
            </a:endParaRPr>
          </a:p>
          <a:p>
            <a:pPr eaLnBrk="0" hangingPunct="0"/>
            <a:endParaRPr lang="en-GB" altLang="en-US" dirty="0" smtClean="0">
              <a:cs typeface="Arial" charset="0"/>
            </a:endParaRPr>
          </a:p>
          <a:p>
            <a:pPr eaLnBrk="0" hangingPunct="0"/>
            <a:r>
              <a:rPr lang="en-GB" altLang="en-US" dirty="0" smtClean="0">
                <a:cs typeface="Arial" charset="0"/>
              </a:rPr>
              <a:t>Dick </a:t>
            </a:r>
            <a:r>
              <a:rPr lang="en-GB" altLang="en-US" dirty="0">
                <a:cs typeface="Arial" charset="0"/>
              </a:rPr>
              <a:t>and Rick Hoyt are a father-and-son team from </a:t>
            </a:r>
            <a:r>
              <a:rPr lang="en-GB" altLang="en-US" dirty="0" smtClean="0">
                <a:cs typeface="Arial" charset="0"/>
              </a:rPr>
              <a:t>Massachusetts (USA) </a:t>
            </a:r>
            <a:r>
              <a:rPr lang="en-GB" altLang="en-US" dirty="0">
                <a:cs typeface="Arial" charset="0"/>
              </a:rPr>
              <a:t>who together compete in marathon races. When they’re not in a marathon they are participating in a </a:t>
            </a:r>
            <a:r>
              <a:rPr lang="en-GB" altLang="en-US" dirty="0" smtClean="0">
                <a:cs typeface="Arial" charset="0"/>
              </a:rPr>
              <a:t>triathlon…</a:t>
            </a:r>
            <a:endParaRPr lang="en-GB" altLang="en-US" dirty="0">
              <a:cs typeface="Arial" charset="0"/>
            </a:endParaRPr>
          </a:p>
          <a:p>
            <a:pPr eaLnBrk="0" hangingPunct="0"/>
            <a:endParaRPr lang="en-GB" altLang="en-US" dirty="0">
              <a:cs typeface="Arial" charset="0"/>
            </a:endParaRPr>
          </a:p>
          <a:p>
            <a:pPr eaLnBrk="0" hangingPunct="0"/>
            <a:r>
              <a:rPr lang="en-GB" altLang="en-US" dirty="0" smtClean="0">
                <a:cs typeface="Arial" charset="0"/>
              </a:rPr>
              <a:t>a </a:t>
            </a:r>
            <a:r>
              <a:rPr lang="en-GB" altLang="en-US" dirty="0">
                <a:cs typeface="Arial" charset="0"/>
              </a:rPr>
              <a:t>daunting combination of 26.2 miles of running, 112 miles of bicycling, and 2.4 miles of swimming. </a:t>
            </a:r>
          </a:p>
          <a:p>
            <a:pPr eaLnBrk="0" hangingPunct="0"/>
            <a:endParaRPr lang="en-GB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97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724400" y="914400"/>
            <a:ext cx="37782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altLang="en-US" sz="2000" dirty="0">
                <a:cs typeface="Arial" charset="0"/>
              </a:rPr>
              <a:t>At the start of the race when Dick swims, Rick is in a small but heavy, firmly </a:t>
            </a:r>
            <a:r>
              <a:rPr lang="en-GB" altLang="en-US" sz="2000" dirty="0" smtClean="0">
                <a:cs typeface="Arial" charset="0"/>
              </a:rPr>
              <a:t>stabilised </a:t>
            </a:r>
            <a:r>
              <a:rPr lang="en-GB" altLang="en-US" sz="2000" dirty="0">
                <a:cs typeface="Arial" charset="0"/>
              </a:rPr>
              <a:t>boat being pulled by Dick. 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724400" y="2362200"/>
            <a:ext cx="3352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000">
                <a:cs typeface="Arial" charset="0"/>
              </a:rPr>
              <a:t>Next Dick cycles and Rick is placed in the seat-pod from his wheelchair which is then attached to the front of the bike. </a:t>
            </a:r>
          </a:p>
        </p:txBody>
      </p:sp>
      <p:pic>
        <p:nvPicPr>
          <p:cNvPr id="11270" name="Picture 8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4171950" cy="625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724400" y="4343400"/>
            <a:ext cx="2886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000">
                <a:cs typeface="Arial" charset="0"/>
              </a:rPr>
              <a:t>Finally when Dick runs, Rick is in his wheelchair that Dick is pushing.</a:t>
            </a:r>
          </a:p>
        </p:txBody>
      </p:sp>
    </p:spTree>
    <p:extLst>
      <p:ext uri="{BB962C8B-B14F-4D97-AF65-F5344CB8AC3E}">
        <p14:creationId xmlns:p14="http://schemas.microsoft.com/office/powerpoint/2010/main" val="9434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autoUpdateAnimBg="0"/>
      <p:bldP spid="17417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555</Words>
  <Application>Microsoft Office PowerPoint</Application>
  <PresentationFormat>On-screen Show (4:3)</PresentationFormat>
  <Paragraphs>78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Office Theme</vt:lpstr>
      <vt:lpstr>STARTER</vt:lpstr>
      <vt:lpstr>                                        Monday 27th November 2017  Inspirational People</vt:lpstr>
      <vt:lpstr>Who’s who?</vt:lpstr>
      <vt:lpstr>PowerPoint Presentation</vt:lpstr>
      <vt:lpstr>PowerPoint Presentation</vt:lpstr>
      <vt:lpstr>PowerPoint Presentation</vt:lpstr>
      <vt:lpstr>Qualities of an inspirational person…</vt:lpstr>
      <vt:lpstr>PowerPoint Presentation</vt:lpstr>
      <vt:lpstr>PowerPoint Presentation</vt:lpstr>
      <vt:lpstr>PowerPoint Presentation</vt:lpstr>
      <vt:lpstr>Let’s watch a video of this…  https://www.youtube.com/watch?v=64A_AJjj8M4   (take notes on the inspirational qualities you see)    </vt:lpstr>
      <vt:lpstr>What was inspirational about the Hoyt brothers?   Which inspirational qualities did both brothers display?</vt:lpstr>
      <vt:lpstr>PowerPoint Presentation</vt:lpstr>
      <vt:lpstr>TASK</vt:lpstr>
      <vt:lpstr>Plenary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Kim Haughton</dc:creator>
  <cp:lastModifiedBy>stewart.lang</cp:lastModifiedBy>
  <cp:revision>12</cp:revision>
  <dcterms:created xsi:type="dcterms:W3CDTF">2013-10-17T08:44:32Z</dcterms:created>
  <dcterms:modified xsi:type="dcterms:W3CDTF">2020-04-24T11:27:09Z</dcterms:modified>
</cp:coreProperties>
</file>