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6589-CC18-4E85-B5DA-F64119A59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86F07-AC3B-4AD3-8A63-9889563E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684CE-6E52-4FF7-A6D9-B091064C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1164-4D44-4508-8691-5A2084E35C24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E1854-DFFB-43DD-BC37-7B874DD0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D66D-9DDA-46EC-BF79-00B8A6F4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33A-C146-4A15-B075-10D476FED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62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950B-5F3A-4109-A6BB-65741B56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52216-2113-47D9-A4B8-AC509D574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BD768-14D6-4BDB-8F55-A25374E05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1164-4D44-4508-8691-5A2084E35C24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45ABB-1FF0-409E-BB6B-696AF2AC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EF2DD-BEAB-4F67-950F-C9240DF5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33A-C146-4A15-B075-10D476FED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13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5529C-096B-4C0B-AD36-DBF33CA1F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75E61-EC6A-42E3-88EC-57BDD77A8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E5303-B453-4F79-84EF-46772FDC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1164-4D44-4508-8691-5A2084E35C24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52AF-CED6-4A85-9125-81AD0431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09997-6879-4B4F-B89F-618D9BA0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33A-C146-4A15-B075-10D476FED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74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4F03-8C6D-4D35-BF69-FB80A570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EEE57-A43A-43A1-A833-8D76EB183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6E589-C6C9-4FC7-B79A-A5C58A38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1164-4D44-4508-8691-5A2084E35C24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CD0E6-1A1B-4B65-BCB2-DE32C028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4FFBD-8F5B-4B1C-BB7F-32AF09F1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33A-C146-4A15-B075-10D476FED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8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95B6-D6A5-46EE-9968-8F7787B9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2DA74-93F7-4DD1-A4C8-06D8316D4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21B1A-6D0A-463C-AD51-0AC0A9E6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1164-4D44-4508-8691-5A2084E35C24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BCCC6-6BB7-4742-AAA5-BCBC10B2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29D27-89FA-4D79-A5AB-080C3230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33A-C146-4A15-B075-10D476FED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82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CD80-A1BE-4A5C-8949-CA34D9B9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BE11A-BF71-4EEC-B119-D46477CF7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87852-8B36-4B2F-958A-5D681B869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4E8D-91AC-4B28-B13E-EEFE1F5F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1164-4D44-4508-8691-5A2084E35C24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62875-41E2-4601-ABC8-C344C166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02F7A-9621-426C-BE66-3A786DE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33A-C146-4A15-B075-10D476FED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3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DCCE2-4927-48EE-8949-085BD724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02B1B-A1A2-4EBD-883E-0FEEAD3E1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C4376-0527-4E2B-BF2C-9CCB9D439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32936-2AA4-4DAA-9761-867EA680C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3E9DD-23CE-4906-93DC-B59A46254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ACB57-1086-455C-9DAC-D58436D0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1164-4D44-4508-8691-5A2084E35C24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E5453-227B-42A2-84C9-49AE3C1C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1E87E-26CB-4AE1-B0D5-774AB0A7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33A-C146-4A15-B075-10D476FED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8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FE35-6E9F-4AD3-BC5C-608F33B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E09E0-B691-444E-9695-7D100557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1164-4D44-4508-8691-5A2084E35C24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6E34F-5BEB-4F95-91A5-B955D1B0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12E33-5D9D-4849-92F4-4F29819B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33A-C146-4A15-B075-10D476FED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8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2D6A9-07F8-4CCA-A046-293DC5FE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1164-4D44-4508-8691-5A2084E35C24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C7729-7D52-47FB-AE13-CB4A2DA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67519-7898-46C9-94E1-524A18F6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33A-C146-4A15-B075-10D476FED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6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B701-4062-4EC6-AA25-A2CF6226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C13A2-D5D8-4DB9-8B17-890301865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28F97-FD80-4AE6-AEFE-DA61194AB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06513-529A-434F-9A6C-878217CE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1164-4D44-4508-8691-5A2084E35C24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7FF53-920D-41FC-84FD-1C0BEFFD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17274-4640-46BC-B274-B845D1FC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33A-C146-4A15-B075-10D476FED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C423-D5EA-4FBC-B937-61586744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959AF-D22B-4BED-95E3-CB673F79B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28FAF-5A60-419D-A0A4-C6686649A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6989C-903A-4B4B-8286-F6C90096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1164-4D44-4508-8691-5A2084E35C24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9E7E1-95AD-49F1-AD8E-AE91939E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04F87-95E4-4CD0-95FB-2F6F6B2B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33A-C146-4A15-B075-10D476FED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2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4170E6-5863-47E2-98EF-D1F2C019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8E763-1210-412F-A839-3A7111837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775F8-1317-4C5B-8488-19B32C711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31164-4D44-4508-8691-5A2084E35C24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E8BA-99D7-4FB2-9D01-9F11A449B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60535-7F3F-4A49-B19C-C01B4518D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E33A-C146-4A15-B075-10D476FED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7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guides/zp4mk2p/revision/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8BC1F-F019-49A5-8C62-550CD03E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227" y="1285316"/>
            <a:ext cx="6624503" cy="4560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CD17D-37BB-475D-B92A-2B9C12B23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9" y="109881"/>
            <a:ext cx="9144000" cy="1175435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Respiration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87200-7CAA-4AA1-9351-AD8771643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210" y="5845517"/>
            <a:ext cx="9144000" cy="856560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Key Stage 4 Science</a:t>
            </a:r>
          </a:p>
        </p:txBody>
      </p:sp>
    </p:spTree>
    <p:extLst>
      <p:ext uri="{BB962C8B-B14F-4D97-AF65-F5344CB8AC3E}">
        <p14:creationId xmlns:p14="http://schemas.microsoft.com/office/powerpoint/2010/main" val="193469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1BB3-5E14-4959-BCD0-FBD23C73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9A8C2-0379-4395-AA20-ACE17DD45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50504"/>
            <a:ext cx="6477001" cy="4942371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Our bodies contain a lot of water.</a:t>
            </a:r>
          </a:p>
          <a:p>
            <a:r>
              <a:rPr lang="en-GB" dirty="0">
                <a:latin typeface="Comic Sans MS" panose="030F0702030302020204" pitchFamily="66" charset="0"/>
              </a:rPr>
              <a:t>But too much water would be a problem.</a:t>
            </a:r>
          </a:p>
          <a:p>
            <a:r>
              <a:rPr lang="en-GB" dirty="0">
                <a:latin typeface="Comic Sans MS" panose="030F0702030302020204" pitchFamily="66" charset="0"/>
              </a:rPr>
              <a:t>Our cells could burst like balloons.</a:t>
            </a:r>
          </a:p>
          <a:p>
            <a:r>
              <a:rPr lang="en-GB" dirty="0">
                <a:latin typeface="Comic Sans MS" panose="030F0702030302020204" pitchFamily="66" charset="0"/>
              </a:rPr>
              <a:t>We get rid of some water when we breathe out.</a:t>
            </a:r>
          </a:p>
          <a:p>
            <a:r>
              <a:rPr lang="en-GB" dirty="0">
                <a:latin typeface="Comic Sans MS" panose="030F0702030302020204" pitchFamily="66" charset="0"/>
              </a:rPr>
              <a:t>Test this by breathing on a window. You can see the water </a:t>
            </a:r>
            <a:r>
              <a:rPr lang="en-GB" b="1" dirty="0">
                <a:latin typeface="Comic Sans MS" panose="030F0702030302020204" pitchFamily="66" charset="0"/>
              </a:rPr>
              <a:t>condense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>
                <a:latin typeface="Comic Sans MS" panose="030F0702030302020204" pitchFamily="66" charset="0"/>
              </a:rPr>
              <a:t>We also get rid of extra water when we </a:t>
            </a:r>
            <a:r>
              <a:rPr lang="en-GB" b="1" dirty="0">
                <a:latin typeface="Comic Sans MS" panose="030F0702030302020204" pitchFamily="66" charset="0"/>
              </a:rPr>
              <a:t>urinate</a:t>
            </a:r>
            <a:r>
              <a:rPr lang="en-GB" dirty="0">
                <a:latin typeface="Comic Sans MS" panose="030F0702030302020204" pitchFamily="66" charset="0"/>
              </a:rPr>
              <a:t> (wee). 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 descr="A glass of water&#10;&#10;Description automatically generated">
            <a:extLst>
              <a:ext uri="{FF2B5EF4-FFF2-40B4-BE49-F238E27FC236}">
                <a16:creationId xmlns:a16="http://schemas.microsoft.com/office/drawing/2014/main" id="{60E24C12-D51D-4151-BB92-053FEBA567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2646521"/>
            <a:ext cx="4038600" cy="2423160"/>
          </a:xfrm>
        </p:spPr>
      </p:pic>
    </p:spTree>
    <p:extLst>
      <p:ext uri="{BB962C8B-B14F-4D97-AF65-F5344CB8AC3E}">
        <p14:creationId xmlns:p14="http://schemas.microsoft.com/office/powerpoint/2010/main" val="368895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CFF6-27E3-4083-A695-45EFA18F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Mitochondria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E22F-D418-4857-B0E3-552BBF685F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mitochondria is “the powerhouse” of the cell.</a:t>
            </a:r>
          </a:p>
          <a:p>
            <a:r>
              <a:rPr lang="en-GB" dirty="0">
                <a:latin typeface="Comic Sans MS" panose="030F0702030302020204" pitchFamily="66" charset="0"/>
              </a:rPr>
              <a:t>The part of the cell that does respiration. </a:t>
            </a:r>
          </a:p>
          <a:p>
            <a:r>
              <a:rPr lang="en-GB" dirty="0">
                <a:latin typeface="Comic Sans MS" panose="030F0702030302020204" pitchFamily="66" charset="0"/>
              </a:rPr>
              <a:t>Mitochondria are </a:t>
            </a:r>
            <a:r>
              <a:rPr lang="en-GB" b="1" dirty="0">
                <a:latin typeface="Comic Sans MS" panose="030F0702030302020204" pitchFamily="66" charset="0"/>
              </a:rPr>
              <a:t>organelles</a:t>
            </a:r>
            <a:r>
              <a:rPr lang="en-GB" dirty="0">
                <a:latin typeface="Comic Sans MS" panose="030F0702030302020204" pitchFamily="66" charset="0"/>
              </a:rPr>
              <a:t> (like mini organs inside cells).</a:t>
            </a:r>
          </a:p>
          <a:p>
            <a:r>
              <a:rPr lang="en-GB" dirty="0">
                <a:latin typeface="Comic Sans MS" panose="030F0702030302020204" pitchFamily="66" charset="0"/>
              </a:rPr>
              <a:t>They are often too small to see when we look at cells under the microscope.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FB7477-EF69-47E7-B080-751ED4429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015865"/>
            <a:ext cx="5589576" cy="27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8F5-9760-4247-A2F9-009391FF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Anaerobic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A9C0F-C394-4060-A983-9A4487986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7496"/>
            <a:ext cx="5549348" cy="4995379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Another way to release energy.</a:t>
            </a:r>
          </a:p>
          <a:p>
            <a:r>
              <a:rPr lang="en-GB" dirty="0">
                <a:latin typeface="Comic Sans MS" panose="030F0702030302020204" pitchFamily="66" charset="0"/>
              </a:rPr>
              <a:t>Happens when your cells do not have enough oxygen e.g. when you have been running a long way.</a:t>
            </a:r>
          </a:p>
          <a:p>
            <a:r>
              <a:rPr lang="en-GB" dirty="0">
                <a:latin typeface="Comic Sans MS" panose="030F0702030302020204" pitchFamily="66" charset="0"/>
              </a:rPr>
              <a:t>Creates </a:t>
            </a:r>
            <a:r>
              <a:rPr lang="en-GB" b="1" dirty="0">
                <a:latin typeface="Comic Sans MS" panose="030F0702030302020204" pitchFamily="66" charset="0"/>
              </a:rPr>
              <a:t>lactic acid</a:t>
            </a:r>
            <a:r>
              <a:rPr lang="en-GB" dirty="0">
                <a:latin typeface="Comic Sans MS" panose="030F0702030302020204" pitchFamily="66" charset="0"/>
              </a:rPr>
              <a:t> from glucose.</a:t>
            </a:r>
          </a:p>
          <a:p>
            <a:r>
              <a:rPr lang="en-GB" dirty="0">
                <a:latin typeface="Comic Sans MS" panose="030F0702030302020204" pitchFamily="66" charset="0"/>
              </a:rPr>
              <a:t>Lactic acid builds up in your muscles after a lot of exercise.</a:t>
            </a:r>
          </a:p>
          <a:p>
            <a:r>
              <a:rPr lang="en-GB" dirty="0">
                <a:latin typeface="Comic Sans MS" panose="030F0702030302020204" pitchFamily="66" charset="0"/>
              </a:rPr>
              <a:t>It makes them tired and achy.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 descr="A person walking down the street&#10;&#10;Description automatically generated">
            <a:extLst>
              <a:ext uri="{FF2B5EF4-FFF2-40B4-BE49-F238E27FC236}">
                <a16:creationId xmlns:a16="http://schemas.microsoft.com/office/drawing/2014/main" id="{84BC2BC9-8421-4271-B23B-59143C685C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66" y="832299"/>
            <a:ext cx="2628522" cy="5344664"/>
          </a:xfrm>
        </p:spPr>
      </p:pic>
    </p:spTree>
    <p:extLst>
      <p:ext uri="{BB962C8B-B14F-4D97-AF65-F5344CB8AC3E}">
        <p14:creationId xmlns:p14="http://schemas.microsoft.com/office/powerpoint/2010/main" val="190406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4CF0-E96F-4DD0-8058-9FCEFDEC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B54C6-78C6-40CC-B7F7-9439A89EA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5234609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Complete one of the worksheets.</a:t>
            </a:r>
          </a:p>
          <a:p>
            <a:r>
              <a:rPr lang="en-GB" dirty="0">
                <a:latin typeface="Comic Sans MS" panose="030F0702030302020204" pitchFamily="66" charset="0"/>
              </a:rPr>
              <a:t>Visit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https://www.bbc.co.uk/bitesize/guides/zp4mk2p/revision/1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Feel you normal pulse rate. Count how many beats per minute. Do some exercise then count how many beats per minute.</a:t>
            </a:r>
          </a:p>
          <a:p>
            <a:r>
              <a:rPr lang="en-GB" dirty="0">
                <a:latin typeface="Comic Sans MS" panose="030F0702030302020204" pitchFamily="66" charset="0"/>
              </a:rPr>
              <a:t>Look at food packaging. Find out how much energy is in the food. Compare different foods. What kinds of foods have the most energy?</a:t>
            </a:r>
          </a:p>
          <a:p>
            <a:r>
              <a:rPr lang="en-GB" dirty="0">
                <a:latin typeface="Comic Sans MS" panose="030F0702030302020204" pitchFamily="66" charset="0"/>
              </a:rPr>
              <a:t>Do some exercise that works all your muscles, like running or dancing, how do you feel after you exercise? What changes have happened in your body? </a:t>
            </a:r>
          </a:p>
          <a:p>
            <a:r>
              <a:rPr lang="en-GB" dirty="0">
                <a:latin typeface="Comic Sans MS" panose="030F0702030302020204" pitchFamily="66" charset="0"/>
              </a:rPr>
              <a:t>Make a quiz about respiration. Test your mum, dad, brother or sister.</a:t>
            </a:r>
          </a:p>
        </p:txBody>
      </p:sp>
    </p:spTree>
    <p:extLst>
      <p:ext uri="{BB962C8B-B14F-4D97-AF65-F5344CB8AC3E}">
        <p14:creationId xmlns:p14="http://schemas.microsoft.com/office/powerpoint/2010/main" val="243325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8224-8452-4BCD-9947-7185E85C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Important!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D7506-728D-49B3-8421-CF80EA61A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In Biology RESPIRATION IS </a:t>
            </a:r>
            <a:r>
              <a:rPr lang="en-GB" sz="54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NOT</a:t>
            </a:r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 THE SAME AS BREATHING.</a:t>
            </a:r>
          </a:p>
          <a:p>
            <a:r>
              <a:rPr lang="en-GB" sz="5400" dirty="0">
                <a:solidFill>
                  <a:srgbClr val="FFFF00"/>
                </a:solidFill>
                <a:latin typeface="Comic Sans MS" panose="030F0702030302020204" pitchFamily="66" charset="0"/>
              </a:rPr>
              <a:t>BEWARE! These terms are often confused!!</a:t>
            </a:r>
            <a:endParaRPr lang="en-GB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0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1360-E187-4ED1-9764-E2F29065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Breathing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3C031-CC9D-46BC-A380-4D0111E950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3200" dirty="0">
                <a:latin typeface="Comic Sans MS" panose="030F0702030302020204" pitchFamily="66" charset="0"/>
              </a:rPr>
              <a:t>Happens in the lungs.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We breathe in (</a:t>
            </a:r>
            <a:r>
              <a:rPr lang="en-GB" sz="3200" b="1" dirty="0">
                <a:latin typeface="Comic Sans MS" panose="030F0702030302020204" pitchFamily="66" charset="0"/>
              </a:rPr>
              <a:t>inhale</a:t>
            </a:r>
            <a:r>
              <a:rPr lang="en-GB" sz="3200" dirty="0">
                <a:latin typeface="Comic Sans MS" panose="030F0702030302020204" pitchFamily="66" charset="0"/>
              </a:rPr>
              <a:t>) oxygen.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We breathe out (</a:t>
            </a:r>
            <a:r>
              <a:rPr lang="en-GB" sz="3200" b="1" dirty="0">
                <a:latin typeface="Comic Sans MS" panose="030F0702030302020204" pitchFamily="66" charset="0"/>
              </a:rPr>
              <a:t>exhale</a:t>
            </a:r>
            <a:r>
              <a:rPr lang="en-GB" sz="3200" dirty="0">
                <a:latin typeface="Comic Sans MS" panose="030F0702030302020204" pitchFamily="66" charset="0"/>
              </a:rPr>
              <a:t>) carbon dioxide.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This is called gas exchange.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880892-D5A9-47E0-9F03-B6D516F467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690688"/>
            <a:ext cx="5181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63C9-8347-4572-9DF6-E069CA14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6B91-DEAD-41A4-AC60-604FCC7E5D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Happens in every cell in the body. </a:t>
            </a:r>
          </a:p>
          <a:p>
            <a:r>
              <a:rPr lang="en-GB" dirty="0">
                <a:latin typeface="Comic Sans MS" panose="030F0702030302020204" pitchFamily="66" charset="0"/>
              </a:rPr>
              <a:t>Is a chemical reaction.</a:t>
            </a:r>
          </a:p>
          <a:p>
            <a:r>
              <a:rPr lang="en-GB" dirty="0">
                <a:latin typeface="Comic Sans MS" panose="030F0702030302020204" pitchFamily="66" charset="0"/>
              </a:rPr>
              <a:t>Releases energy from food.</a:t>
            </a:r>
          </a:p>
          <a:p>
            <a:r>
              <a:rPr lang="en-GB" dirty="0">
                <a:latin typeface="Comic Sans MS" panose="030F0702030302020204" pitchFamily="66" charset="0"/>
              </a:rPr>
              <a:t>Most respiration uses oxygen and produces carbon dioxide.</a:t>
            </a:r>
          </a:p>
          <a:p>
            <a:r>
              <a:rPr lang="en-GB" dirty="0">
                <a:latin typeface="Comic Sans MS" panose="030F0702030302020204" pitchFamily="66" charset="0"/>
              </a:rPr>
              <a:t>This is called aerobic respiration.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726633-FD10-4CEE-8CBF-7AFBC4D360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769"/>
            <a:ext cx="5181600" cy="34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3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56B7-14B1-4035-81F0-1CB3234F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The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5E8E-7BDF-45AC-A126-C13DC1B7A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Glucose + Oxygen → Carbon dioxide + Water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C</a:t>
            </a:r>
            <a:r>
              <a:rPr lang="en-GB" sz="3600" baseline="-25000" dirty="0">
                <a:latin typeface="Comic Sans MS" panose="030F0702030302020204" pitchFamily="66" charset="0"/>
              </a:rPr>
              <a:t>6</a:t>
            </a:r>
            <a:r>
              <a:rPr lang="en-GB" sz="3600" dirty="0">
                <a:latin typeface="Comic Sans MS" panose="030F0702030302020204" pitchFamily="66" charset="0"/>
              </a:rPr>
              <a:t>H</a:t>
            </a:r>
            <a:r>
              <a:rPr lang="en-GB" sz="3600" baseline="-25000" dirty="0">
                <a:latin typeface="Comic Sans MS" panose="030F0702030302020204" pitchFamily="66" charset="0"/>
              </a:rPr>
              <a:t>12</a:t>
            </a:r>
            <a:r>
              <a:rPr lang="en-GB" sz="3600" dirty="0">
                <a:latin typeface="Comic Sans MS" panose="030F0702030302020204" pitchFamily="66" charset="0"/>
              </a:rPr>
              <a:t>O</a:t>
            </a:r>
            <a:r>
              <a:rPr lang="en-GB" sz="3600" baseline="-25000" dirty="0">
                <a:latin typeface="Comic Sans MS" panose="030F0702030302020204" pitchFamily="66" charset="0"/>
              </a:rPr>
              <a:t>6</a:t>
            </a:r>
            <a:r>
              <a:rPr lang="en-GB" sz="3600" dirty="0">
                <a:latin typeface="Comic Sans MS" panose="030F0702030302020204" pitchFamily="66" charset="0"/>
              </a:rPr>
              <a:t> +    O</a:t>
            </a:r>
            <a:r>
              <a:rPr lang="en-GB" sz="3600" baseline="-25000" dirty="0">
                <a:latin typeface="Comic Sans MS" panose="030F0702030302020204" pitchFamily="66" charset="0"/>
              </a:rPr>
              <a:t>2  </a:t>
            </a:r>
            <a:r>
              <a:rPr lang="en-GB" sz="3600" dirty="0">
                <a:latin typeface="Comic Sans MS" panose="030F0702030302020204" pitchFamily="66" charset="0"/>
              </a:rPr>
              <a:t>    →         CO</a:t>
            </a:r>
            <a:r>
              <a:rPr lang="en-GB" sz="3600" baseline="-25000" dirty="0">
                <a:latin typeface="Comic Sans MS" panose="030F0702030302020204" pitchFamily="66" charset="0"/>
              </a:rPr>
              <a:t>2</a:t>
            </a:r>
            <a:r>
              <a:rPr lang="en-GB" sz="3600" dirty="0">
                <a:latin typeface="Comic Sans MS" panose="030F0702030302020204" pitchFamily="66" charset="0"/>
              </a:rPr>
              <a:t>           + H</a:t>
            </a:r>
            <a:r>
              <a:rPr lang="en-GB" sz="3600" baseline="-25000" dirty="0">
                <a:latin typeface="Comic Sans MS" panose="030F0702030302020204" pitchFamily="66" charset="0"/>
              </a:rPr>
              <a:t>2</a:t>
            </a:r>
            <a:r>
              <a:rPr lang="en-GB" sz="3600" dirty="0">
                <a:latin typeface="Comic Sans MS" panose="030F0702030302020204" pitchFamily="66" charset="0"/>
              </a:rPr>
              <a:t>O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This equation is not </a:t>
            </a:r>
            <a:r>
              <a:rPr lang="en-GB" sz="3200" b="1" dirty="0">
                <a:latin typeface="Comic Sans MS" panose="030F0702030302020204" pitchFamily="66" charset="0"/>
              </a:rPr>
              <a:t>balanced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  <a:p>
            <a:pPr lvl="1"/>
            <a:r>
              <a:rPr lang="en-GB" sz="2800" dirty="0">
                <a:latin typeface="Comic Sans MS" panose="030F0702030302020204" pitchFamily="66" charset="0"/>
              </a:rPr>
              <a:t>There are 6 carbons on the left and only 1 on the right.</a:t>
            </a:r>
          </a:p>
          <a:p>
            <a:pPr lvl="1"/>
            <a:r>
              <a:rPr lang="en-GB" sz="2800" dirty="0">
                <a:latin typeface="Comic Sans MS" panose="030F0702030302020204" pitchFamily="66" charset="0"/>
              </a:rPr>
              <a:t>There are 12 hydrogens on the left and only 2 on the right. </a:t>
            </a:r>
          </a:p>
          <a:p>
            <a:pPr lvl="1"/>
            <a:r>
              <a:rPr lang="en-GB" sz="2800" dirty="0">
                <a:latin typeface="Comic Sans MS" panose="030F0702030302020204" pitchFamily="66" charset="0"/>
              </a:rPr>
              <a:t>There are 8 oxygens on the left but only 3 on the right. </a:t>
            </a:r>
          </a:p>
        </p:txBody>
      </p:sp>
    </p:spTree>
    <p:extLst>
      <p:ext uri="{BB962C8B-B14F-4D97-AF65-F5344CB8AC3E}">
        <p14:creationId xmlns:p14="http://schemas.microsoft.com/office/powerpoint/2010/main" val="323044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56B7-14B1-4035-81F0-1CB3234F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Balancing the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5E8E-7BDF-45AC-A126-C13DC1B7A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Glucose + Oxygen → Carbon dioxide + Water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C</a:t>
            </a:r>
            <a:r>
              <a:rPr lang="en-GB" sz="3600" baseline="-25000" dirty="0">
                <a:latin typeface="Comic Sans MS" panose="030F0702030302020204" pitchFamily="66" charset="0"/>
              </a:rPr>
              <a:t>6</a:t>
            </a:r>
            <a:r>
              <a:rPr lang="en-GB" sz="3600" dirty="0">
                <a:latin typeface="Comic Sans MS" panose="030F0702030302020204" pitchFamily="66" charset="0"/>
              </a:rPr>
              <a:t>H</a:t>
            </a:r>
            <a:r>
              <a:rPr lang="en-GB" sz="3600" baseline="-25000" dirty="0">
                <a:latin typeface="Comic Sans MS" panose="030F0702030302020204" pitchFamily="66" charset="0"/>
              </a:rPr>
              <a:t>12</a:t>
            </a:r>
            <a:r>
              <a:rPr lang="en-GB" sz="3600" dirty="0">
                <a:latin typeface="Comic Sans MS" panose="030F0702030302020204" pitchFamily="66" charset="0"/>
              </a:rPr>
              <a:t>O</a:t>
            </a:r>
            <a:r>
              <a:rPr lang="en-GB" sz="3600" baseline="-25000" dirty="0">
                <a:latin typeface="Comic Sans MS" panose="030F0702030302020204" pitchFamily="66" charset="0"/>
              </a:rPr>
              <a:t>6</a:t>
            </a:r>
            <a:r>
              <a:rPr lang="en-GB" sz="3600" dirty="0">
                <a:latin typeface="Comic Sans MS" panose="030F0702030302020204" pitchFamily="66" charset="0"/>
              </a:rPr>
              <a:t> +    </a:t>
            </a:r>
            <a:r>
              <a:rPr lang="en-GB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3600" dirty="0">
                <a:latin typeface="Comic Sans MS" panose="030F0702030302020204" pitchFamily="66" charset="0"/>
              </a:rPr>
              <a:t>O</a:t>
            </a:r>
            <a:r>
              <a:rPr lang="en-GB" sz="3600" baseline="-25000" dirty="0">
                <a:latin typeface="Comic Sans MS" panose="030F0702030302020204" pitchFamily="66" charset="0"/>
              </a:rPr>
              <a:t>2  </a:t>
            </a:r>
            <a:r>
              <a:rPr lang="en-GB" sz="3600" dirty="0">
                <a:latin typeface="Comic Sans MS" panose="030F0702030302020204" pitchFamily="66" charset="0"/>
              </a:rPr>
              <a:t>  →        </a:t>
            </a:r>
            <a:r>
              <a:rPr lang="en-GB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3600" dirty="0">
                <a:latin typeface="Comic Sans MS" panose="030F0702030302020204" pitchFamily="66" charset="0"/>
              </a:rPr>
              <a:t>CO</a:t>
            </a:r>
            <a:r>
              <a:rPr lang="en-GB" sz="3600" baseline="-25000" dirty="0">
                <a:latin typeface="Comic Sans MS" panose="030F0702030302020204" pitchFamily="66" charset="0"/>
              </a:rPr>
              <a:t>2</a:t>
            </a:r>
            <a:r>
              <a:rPr lang="en-GB" sz="3600" dirty="0">
                <a:latin typeface="Comic Sans MS" panose="030F0702030302020204" pitchFamily="66" charset="0"/>
              </a:rPr>
              <a:t>         +  </a:t>
            </a:r>
            <a:r>
              <a:rPr lang="en-GB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GB" sz="3600" dirty="0">
                <a:latin typeface="Comic Sans MS" panose="030F0702030302020204" pitchFamily="66" charset="0"/>
              </a:rPr>
              <a:t>H</a:t>
            </a:r>
            <a:r>
              <a:rPr lang="en-GB" sz="3600" baseline="-25000" dirty="0">
                <a:latin typeface="Comic Sans MS" panose="030F0702030302020204" pitchFamily="66" charset="0"/>
              </a:rPr>
              <a:t>2</a:t>
            </a:r>
            <a:r>
              <a:rPr lang="en-GB" sz="3600" dirty="0">
                <a:latin typeface="Comic Sans MS" panose="030F0702030302020204" pitchFamily="66" charset="0"/>
              </a:rPr>
              <a:t>O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This equation is balanced.</a:t>
            </a:r>
          </a:p>
          <a:p>
            <a:pPr lvl="1"/>
            <a:r>
              <a:rPr lang="en-GB" sz="2800" dirty="0">
                <a:latin typeface="Comic Sans MS" panose="030F0702030302020204" pitchFamily="66" charset="0"/>
              </a:rPr>
              <a:t>There are 6 carbons on each side.</a:t>
            </a:r>
          </a:p>
          <a:p>
            <a:pPr lvl="1"/>
            <a:r>
              <a:rPr lang="en-GB" sz="2800" dirty="0">
                <a:latin typeface="Comic Sans MS" panose="030F0702030302020204" pitchFamily="66" charset="0"/>
              </a:rPr>
              <a:t>There are 12 hydrogens on each side.</a:t>
            </a:r>
          </a:p>
          <a:p>
            <a:pPr lvl="1"/>
            <a:r>
              <a:rPr lang="en-GB" sz="2800" dirty="0">
                <a:latin typeface="Comic Sans MS" panose="030F0702030302020204" pitchFamily="66" charset="0"/>
              </a:rPr>
              <a:t>There are 18 oxygens on each side. </a:t>
            </a:r>
          </a:p>
        </p:txBody>
      </p:sp>
    </p:spTree>
    <p:extLst>
      <p:ext uri="{BB962C8B-B14F-4D97-AF65-F5344CB8AC3E}">
        <p14:creationId xmlns:p14="http://schemas.microsoft.com/office/powerpoint/2010/main" val="321009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DA991-2B9F-46EE-8014-B00C10D5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Glucose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45BD-FEE1-45B6-9E11-4C2589DC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4730"/>
            <a:ext cx="5536096" cy="5088145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Is a simple sugar.</a:t>
            </a:r>
          </a:p>
          <a:p>
            <a:r>
              <a:rPr lang="en-GB" dirty="0">
                <a:latin typeface="Comic Sans MS" panose="030F0702030302020204" pitchFamily="66" charset="0"/>
              </a:rPr>
              <a:t>We get it from our food.</a:t>
            </a:r>
          </a:p>
          <a:p>
            <a:r>
              <a:rPr lang="en-GB" dirty="0">
                <a:latin typeface="Comic Sans MS" panose="030F0702030302020204" pitchFamily="66" charset="0"/>
              </a:rPr>
              <a:t>There are other types of sugar e.g. fructose and sucrose.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Carbohydrates </a:t>
            </a:r>
            <a:r>
              <a:rPr lang="en-GB" dirty="0">
                <a:latin typeface="Comic Sans MS" panose="030F0702030302020204" pitchFamily="66" charset="0"/>
              </a:rPr>
              <a:t>like </a:t>
            </a:r>
            <a:r>
              <a:rPr lang="en-GB" b="1" dirty="0">
                <a:latin typeface="Comic Sans MS" panose="030F0702030302020204" pitchFamily="66" charset="0"/>
              </a:rPr>
              <a:t>starch</a:t>
            </a:r>
            <a:r>
              <a:rPr lang="en-GB" dirty="0">
                <a:latin typeface="Comic Sans MS" panose="030F0702030302020204" pitchFamily="66" charset="0"/>
              </a:rPr>
              <a:t> are broken down by digestion to produce glucose.</a:t>
            </a:r>
          </a:p>
          <a:p>
            <a:r>
              <a:rPr lang="en-GB" dirty="0">
                <a:latin typeface="Comic Sans MS" panose="030F0702030302020204" pitchFamily="66" charset="0"/>
              </a:rPr>
              <a:t>When glucose reacts with oxygen energy is released.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 descr="A picture containing cake, food, chocolate, table&#10;&#10;Description automatically generated">
            <a:extLst>
              <a:ext uri="{FF2B5EF4-FFF2-40B4-BE49-F238E27FC236}">
                <a16:creationId xmlns:a16="http://schemas.microsoft.com/office/drawing/2014/main" id="{815559E9-ADA6-4930-BB5C-2456C4CED7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94" y="2557669"/>
            <a:ext cx="4754706" cy="3172045"/>
          </a:xfrm>
        </p:spPr>
      </p:pic>
    </p:spTree>
    <p:extLst>
      <p:ext uri="{BB962C8B-B14F-4D97-AF65-F5344CB8AC3E}">
        <p14:creationId xmlns:p14="http://schemas.microsoft.com/office/powerpoint/2010/main" val="367856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CA4A-4F51-4830-89AC-CA9B010C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Oxygen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6439A-A388-4598-9770-570B4427EB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Comes from our lungs.</a:t>
            </a:r>
          </a:p>
          <a:p>
            <a:r>
              <a:rPr lang="en-GB" dirty="0">
                <a:latin typeface="Comic Sans MS" panose="030F0702030302020204" pitchFamily="66" charset="0"/>
              </a:rPr>
              <a:t>It is carried around the body by red blood cells.</a:t>
            </a:r>
          </a:p>
          <a:p>
            <a:r>
              <a:rPr lang="en-GB" dirty="0">
                <a:latin typeface="Comic Sans MS" panose="030F0702030302020204" pitchFamily="66" charset="0"/>
              </a:rPr>
              <a:t>Arteries carry oxygen rich blood to all parts of the body.</a:t>
            </a:r>
          </a:p>
          <a:p>
            <a:r>
              <a:rPr lang="en-GB" dirty="0">
                <a:latin typeface="Comic Sans MS" panose="030F0702030302020204" pitchFamily="66" charset="0"/>
              </a:rPr>
              <a:t>Tiny blood vessels called capillaries carry the oxygen to the cells.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AD1DAF-3A84-4288-B19F-D4FC9A7736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690688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2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0904-4B8C-468D-8062-BFC83061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Carbon Dioxide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8ECA-F74C-4FCB-8040-3A0036F717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Is produced by respiration.</a:t>
            </a:r>
          </a:p>
          <a:p>
            <a:r>
              <a:rPr lang="en-GB" dirty="0">
                <a:latin typeface="Comic Sans MS" panose="030F0702030302020204" pitchFamily="66" charset="0"/>
              </a:rPr>
              <a:t>Is not useful for our bodies.</a:t>
            </a:r>
          </a:p>
          <a:p>
            <a:r>
              <a:rPr lang="en-GB" dirty="0">
                <a:latin typeface="Comic Sans MS" panose="030F0702030302020204" pitchFamily="66" charset="0"/>
              </a:rPr>
              <a:t>Too much carbon dioxide can kill us.</a:t>
            </a:r>
          </a:p>
          <a:p>
            <a:r>
              <a:rPr lang="en-GB" dirty="0">
                <a:latin typeface="Comic Sans MS" panose="030F0702030302020204" pitchFamily="66" charset="0"/>
              </a:rPr>
              <a:t>Blood carries carbon dioxide back to the lungs.</a:t>
            </a:r>
          </a:p>
          <a:p>
            <a:r>
              <a:rPr lang="en-GB" dirty="0">
                <a:latin typeface="Comic Sans MS" panose="030F0702030302020204" pitchFamily="66" charset="0"/>
              </a:rPr>
              <a:t>We breathe it out – </a:t>
            </a:r>
            <a:r>
              <a:rPr lang="en-GB" b="1" dirty="0">
                <a:latin typeface="Comic Sans MS" panose="030F0702030302020204" pitchFamily="66" charset="0"/>
              </a:rPr>
              <a:t>exhale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4DFD3E-CDB2-4143-97C5-69CDB80541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7732"/>
          <a:stretch/>
        </p:blipFill>
        <p:spPr>
          <a:xfrm>
            <a:off x="6400800" y="1690688"/>
            <a:ext cx="4637798" cy="32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1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619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Respiration</vt:lpstr>
      <vt:lpstr>Important!</vt:lpstr>
      <vt:lpstr>Breathing</vt:lpstr>
      <vt:lpstr>Respiration</vt:lpstr>
      <vt:lpstr>The Equation</vt:lpstr>
      <vt:lpstr>Balancing the Equation</vt:lpstr>
      <vt:lpstr>Glucose</vt:lpstr>
      <vt:lpstr>Oxygen</vt:lpstr>
      <vt:lpstr>Carbon Dioxide</vt:lpstr>
      <vt:lpstr>Water</vt:lpstr>
      <vt:lpstr>Mitochondria</vt:lpstr>
      <vt:lpstr>Anaerobic Respiration</vt:lpstr>
      <vt:lpstr>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Respiration</dc:title>
  <dc:creator>Gillian James</dc:creator>
  <cp:lastModifiedBy>Gillian James</cp:lastModifiedBy>
  <cp:revision>14</cp:revision>
  <dcterms:created xsi:type="dcterms:W3CDTF">2020-05-12T13:53:29Z</dcterms:created>
  <dcterms:modified xsi:type="dcterms:W3CDTF">2020-05-13T12:57:53Z</dcterms:modified>
</cp:coreProperties>
</file>