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BD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533" autoAdjust="0"/>
  </p:normalViewPr>
  <p:slideViewPr>
    <p:cSldViewPr snapToGrid="0">
      <p:cViewPr varScale="1">
        <p:scale>
          <a:sx n="51" d="100"/>
          <a:sy n="51" d="100"/>
        </p:scale>
        <p:origin x="21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D525-0264-4B5F-9523-771969B394C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C784-2EDA-4E62-A3A8-4615DEE10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2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D525-0264-4B5F-9523-771969B394C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C784-2EDA-4E62-A3A8-4615DEE10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22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D525-0264-4B5F-9523-771969B394C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C784-2EDA-4E62-A3A8-4615DEE10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8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D525-0264-4B5F-9523-771969B394C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C784-2EDA-4E62-A3A8-4615DEE10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08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D525-0264-4B5F-9523-771969B394C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C784-2EDA-4E62-A3A8-4615DEE10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42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D525-0264-4B5F-9523-771969B394C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C784-2EDA-4E62-A3A8-4615DEE10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02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D525-0264-4B5F-9523-771969B394C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C784-2EDA-4E62-A3A8-4615DEE10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71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D525-0264-4B5F-9523-771969B394C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C784-2EDA-4E62-A3A8-4615DEE10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57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D525-0264-4B5F-9523-771969B394C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C784-2EDA-4E62-A3A8-4615DEE10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28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D525-0264-4B5F-9523-771969B394C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C784-2EDA-4E62-A3A8-4615DEE10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5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D525-0264-4B5F-9523-771969B394C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C784-2EDA-4E62-A3A8-4615DEE10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92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AD525-0264-4B5F-9523-771969B394CF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9C784-2EDA-4E62-A3A8-4615DEE10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3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80623" y="5136712"/>
            <a:ext cx="1474237" cy="1586204"/>
          </a:xfrm>
          <a:custGeom>
            <a:avLst/>
            <a:gdLst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37323 h 1586204"/>
              <a:gd name="connsiteX6" fmla="*/ 0 w 1474237"/>
              <a:gd name="connsiteY6" fmla="*/ 0 h 1586204"/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452 h 1586204"/>
              <a:gd name="connsiteX6" fmla="*/ 0 w 1474237"/>
              <a:gd name="connsiteY6" fmla="*/ 0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237" h="1586204">
                <a:moveTo>
                  <a:pt x="0" y="0"/>
                </a:moveTo>
                <a:lnTo>
                  <a:pt x="0" y="1586204"/>
                </a:lnTo>
                <a:lnTo>
                  <a:pt x="1474237" y="1586204"/>
                </a:lnTo>
                <a:lnTo>
                  <a:pt x="1474237" y="933061"/>
                </a:lnTo>
                <a:lnTo>
                  <a:pt x="615820" y="933061"/>
                </a:lnTo>
                <a:lnTo>
                  <a:pt x="615820" y="45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2565168" y="5121065"/>
            <a:ext cx="1575551" cy="1430942"/>
          </a:xfrm>
          <a:custGeom>
            <a:avLst/>
            <a:gdLst>
              <a:gd name="connsiteX0" fmla="*/ 0 w 2153653"/>
              <a:gd name="connsiteY0" fmla="*/ 0 h 1491916"/>
              <a:gd name="connsiteX1" fmla="*/ 0 w 2153653"/>
              <a:gd name="connsiteY1" fmla="*/ 1491916 h 1491916"/>
              <a:gd name="connsiteX2" fmla="*/ 1191127 w 2153653"/>
              <a:gd name="connsiteY2" fmla="*/ 1491916 h 1491916"/>
              <a:gd name="connsiteX3" fmla="*/ 1191127 w 2153653"/>
              <a:gd name="connsiteY3" fmla="*/ 745958 h 1491916"/>
              <a:gd name="connsiteX4" fmla="*/ 2153653 w 2153653"/>
              <a:gd name="connsiteY4" fmla="*/ 745958 h 1491916"/>
              <a:gd name="connsiteX5" fmla="*/ 2153653 w 2153653"/>
              <a:gd name="connsiteY5" fmla="*/ 24064 h 1491916"/>
              <a:gd name="connsiteX6" fmla="*/ 0 w 2153653"/>
              <a:gd name="connsiteY6" fmla="*/ 0 h 1491916"/>
              <a:gd name="connsiteX0" fmla="*/ 0 w 2153653"/>
              <a:gd name="connsiteY0" fmla="*/ 0 h 1491916"/>
              <a:gd name="connsiteX1" fmla="*/ 0 w 2153653"/>
              <a:gd name="connsiteY1" fmla="*/ 1491916 h 1491916"/>
              <a:gd name="connsiteX2" fmla="*/ 1191127 w 2153653"/>
              <a:gd name="connsiteY2" fmla="*/ 1491916 h 1491916"/>
              <a:gd name="connsiteX3" fmla="*/ 1191127 w 2153653"/>
              <a:gd name="connsiteY3" fmla="*/ 745958 h 1491916"/>
              <a:gd name="connsiteX4" fmla="*/ 2153653 w 2153653"/>
              <a:gd name="connsiteY4" fmla="*/ 745958 h 1491916"/>
              <a:gd name="connsiteX5" fmla="*/ 2153653 w 2153653"/>
              <a:gd name="connsiteY5" fmla="*/ 1 h 1491916"/>
              <a:gd name="connsiteX6" fmla="*/ 0 w 2153653"/>
              <a:gd name="connsiteY6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3653" h="1491916">
                <a:moveTo>
                  <a:pt x="0" y="0"/>
                </a:moveTo>
                <a:lnTo>
                  <a:pt x="0" y="1491916"/>
                </a:lnTo>
                <a:lnTo>
                  <a:pt x="1191127" y="1491916"/>
                </a:lnTo>
                <a:lnTo>
                  <a:pt x="1191127" y="745958"/>
                </a:lnTo>
                <a:lnTo>
                  <a:pt x="2153653" y="745958"/>
                </a:lnTo>
                <a:lnTo>
                  <a:pt x="2153653" y="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1131" y="6123233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10 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844" y="4859712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4 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20919" y="5791313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 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6943" y="6722913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9 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04899" y="6253128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 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52478" y="5434246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7 cm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88108" y="4844066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23 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99932" y="5295746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13 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77153" y="6540816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8 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564550" y="5775665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15 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38362" y="5411952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20 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79481" y="6052664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7 m</a:t>
            </a:r>
          </a:p>
        </p:txBody>
      </p:sp>
      <p:sp>
        <p:nvSpPr>
          <p:cNvPr id="124" name="Freeform 123"/>
          <p:cNvSpPr/>
          <p:nvPr/>
        </p:nvSpPr>
        <p:spPr>
          <a:xfrm>
            <a:off x="628973" y="7391955"/>
            <a:ext cx="1474237" cy="1586204"/>
          </a:xfrm>
          <a:custGeom>
            <a:avLst/>
            <a:gdLst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37323 h 1586204"/>
              <a:gd name="connsiteX6" fmla="*/ 0 w 1474237"/>
              <a:gd name="connsiteY6" fmla="*/ 0 h 1586204"/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452 h 1586204"/>
              <a:gd name="connsiteX6" fmla="*/ 0 w 1474237"/>
              <a:gd name="connsiteY6" fmla="*/ 0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237" h="1586204">
                <a:moveTo>
                  <a:pt x="0" y="0"/>
                </a:moveTo>
                <a:lnTo>
                  <a:pt x="0" y="1586204"/>
                </a:lnTo>
                <a:lnTo>
                  <a:pt x="1474237" y="1586204"/>
                </a:lnTo>
                <a:lnTo>
                  <a:pt x="1474237" y="933061"/>
                </a:lnTo>
                <a:lnTo>
                  <a:pt x="615820" y="933061"/>
                </a:lnTo>
                <a:lnTo>
                  <a:pt x="615820" y="45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Freeform 124"/>
          <p:cNvSpPr/>
          <p:nvPr/>
        </p:nvSpPr>
        <p:spPr>
          <a:xfrm>
            <a:off x="4959162" y="5329405"/>
            <a:ext cx="1194620" cy="1445342"/>
          </a:xfrm>
          <a:custGeom>
            <a:avLst/>
            <a:gdLst>
              <a:gd name="connsiteX0" fmla="*/ 0 w 1194620"/>
              <a:gd name="connsiteY0" fmla="*/ 0 h 1445342"/>
              <a:gd name="connsiteX1" fmla="*/ 1194620 w 1194620"/>
              <a:gd name="connsiteY1" fmla="*/ 0 h 1445342"/>
              <a:gd name="connsiteX2" fmla="*/ 1194620 w 1194620"/>
              <a:gd name="connsiteY2" fmla="*/ 1445342 h 1445342"/>
              <a:gd name="connsiteX3" fmla="*/ 420329 w 1194620"/>
              <a:gd name="connsiteY3" fmla="*/ 1445342 h 1445342"/>
              <a:gd name="connsiteX4" fmla="*/ 420329 w 1194620"/>
              <a:gd name="connsiteY4" fmla="*/ 479323 h 1445342"/>
              <a:gd name="connsiteX5" fmla="*/ 14749 w 1194620"/>
              <a:gd name="connsiteY5" fmla="*/ 479323 h 1445342"/>
              <a:gd name="connsiteX6" fmla="*/ 0 w 1194620"/>
              <a:gd name="connsiteY6" fmla="*/ 0 h 1445342"/>
              <a:gd name="connsiteX0" fmla="*/ 0 w 1194620"/>
              <a:gd name="connsiteY0" fmla="*/ 0 h 1445342"/>
              <a:gd name="connsiteX1" fmla="*/ 1194620 w 1194620"/>
              <a:gd name="connsiteY1" fmla="*/ 0 h 1445342"/>
              <a:gd name="connsiteX2" fmla="*/ 1194620 w 1194620"/>
              <a:gd name="connsiteY2" fmla="*/ 1445342 h 1445342"/>
              <a:gd name="connsiteX3" fmla="*/ 420329 w 1194620"/>
              <a:gd name="connsiteY3" fmla="*/ 1445342 h 1445342"/>
              <a:gd name="connsiteX4" fmla="*/ 420329 w 1194620"/>
              <a:gd name="connsiteY4" fmla="*/ 479323 h 1445342"/>
              <a:gd name="connsiteX5" fmla="*/ 0 w 1194620"/>
              <a:gd name="connsiteY5" fmla="*/ 479323 h 1445342"/>
              <a:gd name="connsiteX6" fmla="*/ 0 w 1194620"/>
              <a:gd name="connsiteY6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620" h="1445342">
                <a:moveTo>
                  <a:pt x="0" y="0"/>
                </a:moveTo>
                <a:lnTo>
                  <a:pt x="1194620" y="0"/>
                </a:lnTo>
                <a:lnTo>
                  <a:pt x="1194620" y="1445342"/>
                </a:lnTo>
                <a:lnTo>
                  <a:pt x="420329" y="1445342"/>
                </a:lnTo>
                <a:lnTo>
                  <a:pt x="420329" y="479323"/>
                </a:lnTo>
                <a:lnTo>
                  <a:pt x="0" y="479323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Freeform 125"/>
          <p:cNvSpPr/>
          <p:nvPr/>
        </p:nvSpPr>
        <p:spPr>
          <a:xfrm>
            <a:off x="2698729" y="7391956"/>
            <a:ext cx="1575551" cy="1430942"/>
          </a:xfrm>
          <a:custGeom>
            <a:avLst/>
            <a:gdLst>
              <a:gd name="connsiteX0" fmla="*/ 0 w 2153653"/>
              <a:gd name="connsiteY0" fmla="*/ 0 h 1491916"/>
              <a:gd name="connsiteX1" fmla="*/ 0 w 2153653"/>
              <a:gd name="connsiteY1" fmla="*/ 1491916 h 1491916"/>
              <a:gd name="connsiteX2" fmla="*/ 1191127 w 2153653"/>
              <a:gd name="connsiteY2" fmla="*/ 1491916 h 1491916"/>
              <a:gd name="connsiteX3" fmla="*/ 1191127 w 2153653"/>
              <a:gd name="connsiteY3" fmla="*/ 745958 h 1491916"/>
              <a:gd name="connsiteX4" fmla="*/ 2153653 w 2153653"/>
              <a:gd name="connsiteY4" fmla="*/ 745958 h 1491916"/>
              <a:gd name="connsiteX5" fmla="*/ 2153653 w 2153653"/>
              <a:gd name="connsiteY5" fmla="*/ 24064 h 1491916"/>
              <a:gd name="connsiteX6" fmla="*/ 0 w 2153653"/>
              <a:gd name="connsiteY6" fmla="*/ 0 h 1491916"/>
              <a:gd name="connsiteX0" fmla="*/ 0 w 2153653"/>
              <a:gd name="connsiteY0" fmla="*/ 0 h 1491916"/>
              <a:gd name="connsiteX1" fmla="*/ 0 w 2153653"/>
              <a:gd name="connsiteY1" fmla="*/ 1491916 h 1491916"/>
              <a:gd name="connsiteX2" fmla="*/ 1191127 w 2153653"/>
              <a:gd name="connsiteY2" fmla="*/ 1491916 h 1491916"/>
              <a:gd name="connsiteX3" fmla="*/ 1191127 w 2153653"/>
              <a:gd name="connsiteY3" fmla="*/ 745958 h 1491916"/>
              <a:gd name="connsiteX4" fmla="*/ 2153653 w 2153653"/>
              <a:gd name="connsiteY4" fmla="*/ 745958 h 1491916"/>
              <a:gd name="connsiteX5" fmla="*/ 2153653 w 2153653"/>
              <a:gd name="connsiteY5" fmla="*/ 1 h 1491916"/>
              <a:gd name="connsiteX6" fmla="*/ 0 w 2153653"/>
              <a:gd name="connsiteY6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3653" h="1491916">
                <a:moveTo>
                  <a:pt x="0" y="0"/>
                </a:moveTo>
                <a:lnTo>
                  <a:pt x="0" y="1491916"/>
                </a:lnTo>
                <a:lnTo>
                  <a:pt x="1191127" y="1491916"/>
                </a:lnTo>
                <a:lnTo>
                  <a:pt x="1191127" y="745958"/>
                </a:lnTo>
                <a:lnTo>
                  <a:pt x="2153653" y="745958"/>
                </a:lnTo>
                <a:lnTo>
                  <a:pt x="2153653" y="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TextBox 126"/>
          <p:cNvSpPr txBox="1"/>
          <p:nvPr/>
        </p:nvSpPr>
        <p:spPr>
          <a:xfrm>
            <a:off x="114233" y="8073948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181mm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54118" y="716835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124 mm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369269" y="8046556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88 mm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035185" y="8978155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212 mm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074673" y="8469072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91mm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200828" y="7689489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90 mm</a:t>
            </a:r>
          </a:p>
        </p:txBody>
      </p:sp>
      <p:sp>
        <p:nvSpPr>
          <p:cNvPr id="133" name="Freeform 132"/>
          <p:cNvSpPr/>
          <p:nvPr/>
        </p:nvSpPr>
        <p:spPr>
          <a:xfrm>
            <a:off x="4977743" y="7454480"/>
            <a:ext cx="1263196" cy="1586201"/>
          </a:xfrm>
          <a:custGeom>
            <a:avLst/>
            <a:gdLst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37323 h 1586204"/>
              <a:gd name="connsiteX6" fmla="*/ 0 w 1474237"/>
              <a:gd name="connsiteY6" fmla="*/ 0 h 1586204"/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452 h 1586204"/>
              <a:gd name="connsiteX6" fmla="*/ 0 w 1474237"/>
              <a:gd name="connsiteY6" fmla="*/ 0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237" h="1586204">
                <a:moveTo>
                  <a:pt x="0" y="0"/>
                </a:moveTo>
                <a:lnTo>
                  <a:pt x="0" y="1586204"/>
                </a:lnTo>
                <a:lnTo>
                  <a:pt x="1474237" y="1586204"/>
                </a:lnTo>
                <a:lnTo>
                  <a:pt x="1474237" y="933061"/>
                </a:lnTo>
                <a:lnTo>
                  <a:pt x="615820" y="933061"/>
                </a:lnTo>
                <a:lnTo>
                  <a:pt x="615820" y="45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TextBox 133"/>
          <p:cNvSpPr txBox="1"/>
          <p:nvPr/>
        </p:nvSpPr>
        <p:spPr>
          <a:xfrm>
            <a:off x="4448345" y="8109081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18 cm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983638" y="7177480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12 cm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643813" y="8052929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x</a:t>
            </a:r>
            <a:r>
              <a:rPr lang="en-GB" sz="1200" dirty="0"/>
              <a:t> cm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335737" y="9040681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20 cm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196150" y="8556013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11 cm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471272" y="7752014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7 cm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097193" y="7118133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14 m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222496" y="7614436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2.4 m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835297" y="8802231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10.3 m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657328" y="8087637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3.7 m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2269128" y="792567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12 m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3513042" y="8323555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9.6 m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5456915" y="6783983"/>
            <a:ext cx="604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6.3 cm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312655" y="5027309"/>
            <a:ext cx="604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9.4 cm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832062" y="5781626"/>
            <a:ext cx="604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3.1 cm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32235" y="5846234"/>
            <a:ext cx="604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7.8 cm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4851297" y="6139883"/>
            <a:ext cx="604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5.9 cm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412688" y="5443427"/>
            <a:ext cx="604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1.9 cm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637965" y="9214093"/>
            <a:ext cx="1885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What is the value of x ?</a:t>
            </a:r>
          </a:p>
        </p:txBody>
      </p:sp>
      <p:sp>
        <p:nvSpPr>
          <p:cNvPr id="207" name="5-Point Star 206"/>
          <p:cNvSpPr/>
          <p:nvPr/>
        </p:nvSpPr>
        <p:spPr>
          <a:xfrm>
            <a:off x="5700979" y="7375975"/>
            <a:ext cx="300251" cy="30025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TextBox 209"/>
          <p:cNvSpPr txBox="1"/>
          <p:nvPr/>
        </p:nvSpPr>
        <p:spPr>
          <a:xfrm>
            <a:off x="225397" y="108038"/>
            <a:ext cx="421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u="sng" dirty="0"/>
              <a:t>Calculate the perimeter of the following shapes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719559" y="560638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001897" y="5496026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5605472" y="5606388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3199187" y="7661238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719775" y="7816915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124702" y="7936717"/>
            <a:ext cx="279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F</a:t>
            </a:r>
          </a:p>
        </p:txBody>
      </p:sp>
      <p:pic>
        <p:nvPicPr>
          <p:cNvPr id="166" name="Picture 165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97103" y="470508"/>
            <a:ext cx="4642222" cy="291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" name="Picture 166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2374" y="3287405"/>
            <a:ext cx="4820413" cy="155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" name="TextBox 167"/>
          <p:cNvSpPr txBox="1"/>
          <p:nvPr/>
        </p:nvSpPr>
        <p:spPr>
          <a:xfrm>
            <a:off x="227350" y="659489"/>
            <a:ext cx="669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/>
              <a:t>TASK A:</a:t>
            </a:r>
            <a:endParaRPr lang="en-GB" sz="1200" b="1" dirty="0"/>
          </a:p>
        </p:txBody>
      </p:sp>
      <p:sp>
        <p:nvSpPr>
          <p:cNvPr id="170" name="TextBox 169"/>
          <p:cNvSpPr txBox="1"/>
          <p:nvPr/>
        </p:nvSpPr>
        <p:spPr>
          <a:xfrm>
            <a:off x="78157" y="4839289"/>
            <a:ext cx="663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TASK B:</a:t>
            </a:r>
          </a:p>
        </p:txBody>
      </p:sp>
    </p:spTree>
    <p:extLst>
      <p:ext uri="{BB962C8B-B14F-4D97-AF65-F5344CB8AC3E}">
        <p14:creationId xmlns:p14="http://schemas.microsoft.com/office/powerpoint/2010/main" val="23583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682881" y="2747923"/>
            <a:ext cx="1263196" cy="1586201"/>
          </a:xfrm>
          <a:custGeom>
            <a:avLst/>
            <a:gdLst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37323 h 1586204"/>
              <a:gd name="connsiteX6" fmla="*/ 0 w 1474237"/>
              <a:gd name="connsiteY6" fmla="*/ 0 h 1586204"/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452 h 1586204"/>
              <a:gd name="connsiteX6" fmla="*/ 0 w 1474237"/>
              <a:gd name="connsiteY6" fmla="*/ 0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237" h="1586204">
                <a:moveTo>
                  <a:pt x="0" y="0"/>
                </a:moveTo>
                <a:lnTo>
                  <a:pt x="0" y="1586204"/>
                </a:lnTo>
                <a:lnTo>
                  <a:pt x="1474237" y="1586204"/>
                </a:lnTo>
                <a:lnTo>
                  <a:pt x="1474237" y="933061"/>
                </a:lnTo>
                <a:lnTo>
                  <a:pt x="615820" y="933061"/>
                </a:lnTo>
                <a:lnTo>
                  <a:pt x="615820" y="45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53483" y="3402524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2.2 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776" y="2470923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1.5 cm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74932" y="4305786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3.2 cm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76410" y="304545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1.4 cm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7088" y="3618540"/>
            <a:ext cx="4884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  </a:t>
            </a:r>
          </a:p>
        </p:txBody>
      </p:sp>
      <p:sp>
        <p:nvSpPr>
          <p:cNvPr id="124" name="Freeform 123"/>
          <p:cNvSpPr/>
          <p:nvPr/>
        </p:nvSpPr>
        <p:spPr>
          <a:xfrm>
            <a:off x="2754717" y="2716698"/>
            <a:ext cx="1474237" cy="1586204"/>
          </a:xfrm>
          <a:custGeom>
            <a:avLst/>
            <a:gdLst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37323 h 1586204"/>
              <a:gd name="connsiteX6" fmla="*/ 0 w 1474237"/>
              <a:gd name="connsiteY6" fmla="*/ 0 h 1586204"/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452 h 1586204"/>
              <a:gd name="connsiteX6" fmla="*/ 0 w 1474237"/>
              <a:gd name="connsiteY6" fmla="*/ 0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237" h="1586204">
                <a:moveTo>
                  <a:pt x="0" y="0"/>
                </a:moveTo>
                <a:lnTo>
                  <a:pt x="0" y="1586204"/>
                </a:lnTo>
                <a:lnTo>
                  <a:pt x="1474237" y="1586204"/>
                </a:lnTo>
                <a:lnTo>
                  <a:pt x="1474237" y="933061"/>
                </a:lnTo>
                <a:lnTo>
                  <a:pt x="615820" y="933061"/>
                </a:lnTo>
                <a:lnTo>
                  <a:pt x="615820" y="45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Freeform 124"/>
          <p:cNvSpPr/>
          <p:nvPr/>
        </p:nvSpPr>
        <p:spPr>
          <a:xfrm>
            <a:off x="4963127" y="2720854"/>
            <a:ext cx="1194620" cy="1445342"/>
          </a:xfrm>
          <a:custGeom>
            <a:avLst/>
            <a:gdLst>
              <a:gd name="connsiteX0" fmla="*/ 0 w 1194620"/>
              <a:gd name="connsiteY0" fmla="*/ 0 h 1445342"/>
              <a:gd name="connsiteX1" fmla="*/ 1194620 w 1194620"/>
              <a:gd name="connsiteY1" fmla="*/ 0 h 1445342"/>
              <a:gd name="connsiteX2" fmla="*/ 1194620 w 1194620"/>
              <a:gd name="connsiteY2" fmla="*/ 1445342 h 1445342"/>
              <a:gd name="connsiteX3" fmla="*/ 420329 w 1194620"/>
              <a:gd name="connsiteY3" fmla="*/ 1445342 h 1445342"/>
              <a:gd name="connsiteX4" fmla="*/ 420329 w 1194620"/>
              <a:gd name="connsiteY4" fmla="*/ 479323 h 1445342"/>
              <a:gd name="connsiteX5" fmla="*/ 14749 w 1194620"/>
              <a:gd name="connsiteY5" fmla="*/ 479323 h 1445342"/>
              <a:gd name="connsiteX6" fmla="*/ 0 w 1194620"/>
              <a:gd name="connsiteY6" fmla="*/ 0 h 1445342"/>
              <a:gd name="connsiteX0" fmla="*/ 0 w 1194620"/>
              <a:gd name="connsiteY0" fmla="*/ 0 h 1445342"/>
              <a:gd name="connsiteX1" fmla="*/ 1194620 w 1194620"/>
              <a:gd name="connsiteY1" fmla="*/ 0 h 1445342"/>
              <a:gd name="connsiteX2" fmla="*/ 1194620 w 1194620"/>
              <a:gd name="connsiteY2" fmla="*/ 1445342 h 1445342"/>
              <a:gd name="connsiteX3" fmla="*/ 420329 w 1194620"/>
              <a:gd name="connsiteY3" fmla="*/ 1445342 h 1445342"/>
              <a:gd name="connsiteX4" fmla="*/ 420329 w 1194620"/>
              <a:gd name="connsiteY4" fmla="*/ 479323 h 1445342"/>
              <a:gd name="connsiteX5" fmla="*/ 0 w 1194620"/>
              <a:gd name="connsiteY5" fmla="*/ 479323 h 1445342"/>
              <a:gd name="connsiteX6" fmla="*/ 0 w 1194620"/>
              <a:gd name="connsiteY6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620" h="1445342">
                <a:moveTo>
                  <a:pt x="0" y="0"/>
                </a:moveTo>
                <a:lnTo>
                  <a:pt x="1194620" y="0"/>
                </a:lnTo>
                <a:lnTo>
                  <a:pt x="1194620" y="1445342"/>
                </a:lnTo>
                <a:lnTo>
                  <a:pt x="420329" y="1445342"/>
                </a:lnTo>
                <a:lnTo>
                  <a:pt x="420329" y="479323"/>
                </a:lnTo>
                <a:lnTo>
                  <a:pt x="0" y="479323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TextBox 129"/>
          <p:cNvSpPr txBox="1"/>
          <p:nvPr/>
        </p:nvSpPr>
        <p:spPr>
          <a:xfrm>
            <a:off x="3160929" y="4302898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20 mm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56396" y="3831902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8mm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749928" y="2477492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9 mm</a:t>
            </a:r>
          </a:p>
        </p:txBody>
      </p:sp>
      <p:sp>
        <p:nvSpPr>
          <p:cNvPr id="133" name="Freeform 132"/>
          <p:cNvSpPr/>
          <p:nvPr/>
        </p:nvSpPr>
        <p:spPr>
          <a:xfrm>
            <a:off x="4964742" y="7958545"/>
            <a:ext cx="1263196" cy="1586201"/>
          </a:xfrm>
          <a:custGeom>
            <a:avLst/>
            <a:gdLst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37323 h 1586204"/>
              <a:gd name="connsiteX6" fmla="*/ 0 w 1474237"/>
              <a:gd name="connsiteY6" fmla="*/ 0 h 1586204"/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452 h 1586204"/>
              <a:gd name="connsiteX6" fmla="*/ 0 w 1474237"/>
              <a:gd name="connsiteY6" fmla="*/ 0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237" h="1586204">
                <a:moveTo>
                  <a:pt x="0" y="0"/>
                </a:moveTo>
                <a:lnTo>
                  <a:pt x="0" y="1586204"/>
                </a:lnTo>
                <a:lnTo>
                  <a:pt x="1474237" y="1586204"/>
                </a:lnTo>
                <a:lnTo>
                  <a:pt x="1474237" y="933061"/>
                </a:lnTo>
                <a:lnTo>
                  <a:pt x="615820" y="933061"/>
                </a:lnTo>
                <a:lnTo>
                  <a:pt x="615820" y="45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TextBox 133"/>
          <p:cNvSpPr txBox="1"/>
          <p:nvPr/>
        </p:nvSpPr>
        <p:spPr>
          <a:xfrm>
            <a:off x="4511407" y="8543062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x + 8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326083" y="9483810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x + 10 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5537494" y="4164136"/>
            <a:ext cx="604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8 cm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5316620" y="2418758"/>
            <a:ext cx="604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13 cm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09989" y="3181246"/>
            <a:ext cx="604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0.35m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416653" y="2834876"/>
            <a:ext cx="604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10 cm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693768" y="7396682"/>
            <a:ext cx="2222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Write an expression for the perimeter of the shape.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27747" y="107712"/>
            <a:ext cx="4514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u="sng" dirty="0"/>
              <a:t>Find the missing side and calculate the perimeter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326369" y="536264"/>
            <a:ext cx="1771322" cy="1981228"/>
            <a:chOff x="414074" y="536955"/>
            <a:chExt cx="1771322" cy="1981228"/>
          </a:xfrm>
        </p:grpSpPr>
        <p:sp>
          <p:nvSpPr>
            <p:cNvPr id="10" name="TextBox 9"/>
            <p:cNvSpPr txBox="1"/>
            <p:nvPr/>
          </p:nvSpPr>
          <p:spPr>
            <a:xfrm>
              <a:off x="444000" y="536955"/>
              <a:ext cx="4876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3 cm</a:t>
              </a: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414074" y="746599"/>
              <a:ext cx="1771322" cy="1771584"/>
              <a:chOff x="623319" y="666542"/>
              <a:chExt cx="1938849" cy="1846231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625441" y="684286"/>
                <a:ext cx="1474237" cy="1586204"/>
              </a:xfrm>
              <a:custGeom>
                <a:avLst/>
                <a:gdLst>
                  <a:gd name="connsiteX0" fmla="*/ 0 w 1474237"/>
                  <a:gd name="connsiteY0" fmla="*/ 0 h 1586204"/>
                  <a:gd name="connsiteX1" fmla="*/ 0 w 1474237"/>
                  <a:gd name="connsiteY1" fmla="*/ 1586204 h 1586204"/>
                  <a:gd name="connsiteX2" fmla="*/ 1474237 w 1474237"/>
                  <a:gd name="connsiteY2" fmla="*/ 1586204 h 1586204"/>
                  <a:gd name="connsiteX3" fmla="*/ 1474237 w 1474237"/>
                  <a:gd name="connsiteY3" fmla="*/ 933061 h 1586204"/>
                  <a:gd name="connsiteX4" fmla="*/ 615820 w 1474237"/>
                  <a:gd name="connsiteY4" fmla="*/ 933061 h 1586204"/>
                  <a:gd name="connsiteX5" fmla="*/ 615820 w 1474237"/>
                  <a:gd name="connsiteY5" fmla="*/ 37323 h 1586204"/>
                  <a:gd name="connsiteX6" fmla="*/ 0 w 1474237"/>
                  <a:gd name="connsiteY6" fmla="*/ 0 h 1586204"/>
                  <a:gd name="connsiteX0" fmla="*/ 0 w 1474237"/>
                  <a:gd name="connsiteY0" fmla="*/ 0 h 1586204"/>
                  <a:gd name="connsiteX1" fmla="*/ 0 w 1474237"/>
                  <a:gd name="connsiteY1" fmla="*/ 1586204 h 1586204"/>
                  <a:gd name="connsiteX2" fmla="*/ 1474237 w 1474237"/>
                  <a:gd name="connsiteY2" fmla="*/ 1586204 h 1586204"/>
                  <a:gd name="connsiteX3" fmla="*/ 1474237 w 1474237"/>
                  <a:gd name="connsiteY3" fmla="*/ 933061 h 1586204"/>
                  <a:gd name="connsiteX4" fmla="*/ 615820 w 1474237"/>
                  <a:gd name="connsiteY4" fmla="*/ 933061 h 1586204"/>
                  <a:gd name="connsiteX5" fmla="*/ 615820 w 1474237"/>
                  <a:gd name="connsiteY5" fmla="*/ 452 h 1586204"/>
                  <a:gd name="connsiteX6" fmla="*/ 0 w 1474237"/>
                  <a:gd name="connsiteY6" fmla="*/ 0 h 1586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4237" h="1586204">
                    <a:moveTo>
                      <a:pt x="0" y="0"/>
                    </a:moveTo>
                    <a:lnTo>
                      <a:pt x="0" y="1586204"/>
                    </a:lnTo>
                    <a:lnTo>
                      <a:pt x="1474237" y="1586204"/>
                    </a:lnTo>
                    <a:lnTo>
                      <a:pt x="1474237" y="933061"/>
                    </a:lnTo>
                    <a:lnTo>
                      <a:pt x="615820" y="933061"/>
                    </a:lnTo>
                    <a:lnTo>
                      <a:pt x="615820" y="45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434078" y="1365806"/>
                <a:ext cx="4876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7 cm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79619" y="2235774"/>
                <a:ext cx="566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10 cm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074534" y="1777476"/>
                <a:ext cx="4876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5 cm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197296" y="981820"/>
                <a:ext cx="4876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8 cm</a:t>
                </a:r>
              </a:p>
            </p:txBody>
          </p:sp>
          <p:cxnSp>
            <p:nvCxnSpPr>
              <p:cNvPr id="15" name="Straight Connector 14"/>
              <p:cNvCxnSpPr>
                <a:endCxn id="5" idx="1"/>
              </p:cNvCxnSpPr>
              <p:nvPr/>
            </p:nvCxnSpPr>
            <p:spPr>
              <a:xfrm>
                <a:off x="623319" y="666542"/>
                <a:ext cx="2122" cy="1603948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6" name="Group 105"/>
          <p:cNvGrpSpPr/>
          <p:nvPr/>
        </p:nvGrpSpPr>
        <p:grpSpPr>
          <a:xfrm>
            <a:off x="2109699" y="816895"/>
            <a:ext cx="1785415" cy="1670627"/>
            <a:chOff x="2212885" y="620736"/>
            <a:chExt cx="1824060" cy="1665321"/>
          </a:xfrm>
        </p:grpSpPr>
        <p:sp>
          <p:nvSpPr>
            <p:cNvPr id="6" name="Freeform 5"/>
            <p:cNvSpPr/>
            <p:nvPr/>
          </p:nvSpPr>
          <p:spPr>
            <a:xfrm>
              <a:off x="2619399" y="620736"/>
              <a:ext cx="1194620" cy="1445342"/>
            </a:xfrm>
            <a:custGeom>
              <a:avLst/>
              <a:gdLst>
                <a:gd name="connsiteX0" fmla="*/ 0 w 1194620"/>
                <a:gd name="connsiteY0" fmla="*/ 0 h 1445342"/>
                <a:gd name="connsiteX1" fmla="*/ 1194620 w 1194620"/>
                <a:gd name="connsiteY1" fmla="*/ 0 h 1445342"/>
                <a:gd name="connsiteX2" fmla="*/ 1194620 w 1194620"/>
                <a:gd name="connsiteY2" fmla="*/ 1445342 h 1445342"/>
                <a:gd name="connsiteX3" fmla="*/ 420329 w 1194620"/>
                <a:gd name="connsiteY3" fmla="*/ 1445342 h 1445342"/>
                <a:gd name="connsiteX4" fmla="*/ 420329 w 1194620"/>
                <a:gd name="connsiteY4" fmla="*/ 479323 h 1445342"/>
                <a:gd name="connsiteX5" fmla="*/ 14749 w 1194620"/>
                <a:gd name="connsiteY5" fmla="*/ 479323 h 1445342"/>
                <a:gd name="connsiteX6" fmla="*/ 0 w 1194620"/>
                <a:gd name="connsiteY6" fmla="*/ 0 h 1445342"/>
                <a:gd name="connsiteX0" fmla="*/ 0 w 1194620"/>
                <a:gd name="connsiteY0" fmla="*/ 0 h 1445342"/>
                <a:gd name="connsiteX1" fmla="*/ 1194620 w 1194620"/>
                <a:gd name="connsiteY1" fmla="*/ 0 h 1445342"/>
                <a:gd name="connsiteX2" fmla="*/ 1194620 w 1194620"/>
                <a:gd name="connsiteY2" fmla="*/ 1445342 h 1445342"/>
                <a:gd name="connsiteX3" fmla="*/ 420329 w 1194620"/>
                <a:gd name="connsiteY3" fmla="*/ 1445342 h 1445342"/>
                <a:gd name="connsiteX4" fmla="*/ 420329 w 1194620"/>
                <a:gd name="connsiteY4" fmla="*/ 479323 h 1445342"/>
                <a:gd name="connsiteX5" fmla="*/ 0 w 1194620"/>
                <a:gd name="connsiteY5" fmla="*/ 479323 h 1445342"/>
                <a:gd name="connsiteX6" fmla="*/ 0 w 1194620"/>
                <a:gd name="connsiteY6" fmla="*/ 0 h 1445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4620" h="1445342">
                  <a:moveTo>
                    <a:pt x="0" y="0"/>
                  </a:moveTo>
                  <a:lnTo>
                    <a:pt x="1194620" y="0"/>
                  </a:lnTo>
                  <a:lnTo>
                    <a:pt x="1194620" y="1445342"/>
                  </a:lnTo>
                  <a:lnTo>
                    <a:pt x="420329" y="1445342"/>
                  </a:lnTo>
                  <a:lnTo>
                    <a:pt x="420329" y="479323"/>
                  </a:lnTo>
                  <a:lnTo>
                    <a:pt x="0" y="47932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GB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183151" y="2009058"/>
              <a:ext cx="5661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15 cm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609417" y="1072957"/>
              <a:ext cx="4876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5 cm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 rot="16200000">
              <a:off x="3564861" y="1168985"/>
              <a:ext cx="6671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220mm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552318" y="1431214"/>
              <a:ext cx="5661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13 cm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212885" y="720825"/>
              <a:ext cx="4876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dirty="0"/>
                <a:t>9 cm</a:t>
              </a:r>
            </a:p>
          </p:txBody>
        </p:sp>
        <p:cxnSp>
          <p:nvCxnSpPr>
            <p:cNvPr id="220" name="Straight Connector 219"/>
            <p:cNvCxnSpPr/>
            <p:nvPr/>
          </p:nvCxnSpPr>
          <p:spPr>
            <a:xfrm>
              <a:off x="2606154" y="634015"/>
              <a:ext cx="1204145" cy="0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4411434" y="743896"/>
            <a:ext cx="2024098" cy="1906519"/>
            <a:chOff x="4675898" y="449969"/>
            <a:chExt cx="2024098" cy="1906519"/>
          </a:xfrm>
        </p:grpSpPr>
        <p:sp>
          <p:nvSpPr>
            <p:cNvPr id="8" name="Freeform 7"/>
            <p:cNvSpPr/>
            <p:nvPr/>
          </p:nvSpPr>
          <p:spPr>
            <a:xfrm>
              <a:off x="4675898" y="689581"/>
              <a:ext cx="1588681" cy="1380058"/>
            </a:xfrm>
            <a:custGeom>
              <a:avLst/>
              <a:gdLst>
                <a:gd name="connsiteX0" fmla="*/ 0 w 2153653"/>
                <a:gd name="connsiteY0" fmla="*/ 0 h 1491916"/>
                <a:gd name="connsiteX1" fmla="*/ 0 w 2153653"/>
                <a:gd name="connsiteY1" fmla="*/ 1491916 h 1491916"/>
                <a:gd name="connsiteX2" fmla="*/ 1191127 w 2153653"/>
                <a:gd name="connsiteY2" fmla="*/ 1491916 h 1491916"/>
                <a:gd name="connsiteX3" fmla="*/ 1191127 w 2153653"/>
                <a:gd name="connsiteY3" fmla="*/ 745958 h 1491916"/>
                <a:gd name="connsiteX4" fmla="*/ 2153653 w 2153653"/>
                <a:gd name="connsiteY4" fmla="*/ 745958 h 1491916"/>
                <a:gd name="connsiteX5" fmla="*/ 2153653 w 2153653"/>
                <a:gd name="connsiteY5" fmla="*/ 24064 h 1491916"/>
                <a:gd name="connsiteX6" fmla="*/ 0 w 2153653"/>
                <a:gd name="connsiteY6" fmla="*/ 0 h 1491916"/>
                <a:gd name="connsiteX0" fmla="*/ 0 w 2153653"/>
                <a:gd name="connsiteY0" fmla="*/ 0 h 1491916"/>
                <a:gd name="connsiteX1" fmla="*/ 0 w 2153653"/>
                <a:gd name="connsiteY1" fmla="*/ 1491916 h 1491916"/>
                <a:gd name="connsiteX2" fmla="*/ 1191127 w 2153653"/>
                <a:gd name="connsiteY2" fmla="*/ 1491916 h 1491916"/>
                <a:gd name="connsiteX3" fmla="*/ 1191127 w 2153653"/>
                <a:gd name="connsiteY3" fmla="*/ 745958 h 1491916"/>
                <a:gd name="connsiteX4" fmla="*/ 2153653 w 2153653"/>
                <a:gd name="connsiteY4" fmla="*/ 745958 h 1491916"/>
                <a:gd name="connsiteX5" fmla="*/ 2153653 w 2153653"/>
                <a:gd name="connsiteY5" fmla="*/ 1 h 1491916"/>
                <a:gd name="connsiteX6" fmla="*/ 0 w 2153653"/>
                <a:gd name="connsiteY6" fmla="*/ 0 h 149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3653" h="1491916">
                  <a:moveTo>
                    <a:pt x="0" y="0"/>
                  </a:moveTo>
                  <a:lnTo>
                    <a:pt x="0" y="1491916"/>
                  </a:lnTo>
                  <a:lnTo>
                    <a:pt x="1191127" y="1491916"/>
                  </a:lnTo>
                  <a:lnTo>
                    <a:pt x="1191127" y="745958"/>
                  </a:lnTo>
                  <a:lnTo>
                    <a:pt x="2153653" y="745958"/>
                  </a:lnTo>
                  <a:lnTo>
                    <a:pt x="2153653" y="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173291" y="449969"/>
              <a:ext cx="8204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1800 cm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99538" y="873407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18 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00657" y="2079489"/>
              <a:ext cx="4254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8 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25080" y="1338887"/>
              <a:ext cx="5046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10 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489131" y="1636421"/>
              <a:ext cx="5046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12 m</a:t>
              </a:r>
            </a:p>
          </p:txBody>
        </p:sp>
        <p:cxnSp>
          <p:nvCxnSpPr>
            <p:cNvPr id="222" name="Straight Connector 221"/>
            <p:cNvCxnSpPr/>
            <p:nvPr/>
          </p:nvCxnSpPr>
          <p:spPr>
            <a:xfrm>
              <a:off x="4675898" y="682818"/>
              <a:ext cx="0" cy="1389908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5" name="Straight Connector 224"/>
          <p:cNvCxnSpPr>
            <a:stCxn id="17" idx="4"/>
            <a:endCxn id="17" idx="3"/>
          </p:cNvCxnSpPr>
          <p:nvPr/>
        </p:nvCxnSpPr>
        <p:spPr>
          <a:xfrm>
            <a:off x="1210545" y="3680982"/>
            <a:ext cx="73553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124" idx="3"/>
            <a:endCxn id="124" idx="4"/>
          </p:cNvCxnSpPr>
          <p:nvPr/>
        </p:nvCxnSpPr>
        <p:spPr>
          <a:xfrm flipH="1">
            <a:off x="3370537" y="3649759"/>
            <a:ext cx="858417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stCxn id="125" idx="3"/>
          </p:cNvCxnSpPr>
          <p:nvPr/>
        </p:nvCxnSpPr>
        <p:spPr>
          <a:xfrm flipH="1" flipV="1">
            <a:off x="5375391" y="3205277"/>
            <a:ext cx="8065" cy="960919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stCxn id="125" idx="5"/>
            <a:endCxn id="125" idx="4"/>
          </p:cNvCxnSpPr>
          <p:nvPr/>
        </p:nvCxnSpPr>
        <p:spPr>
          <a:xfrm>
            <a:off x="4963127" y="3200177"/>
            <a:ext cx="420329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4" idx="1"/>
          </p:cNvCxnSpPr>
          <p:nvPr/>
        </p:nvCxnSpPr>
        <p:spPr>
          <a:xfrm flipH="1" flipV="1">
            <a:off x="2752926" y="2695245"/>
            <a:ext cx="1791" cy="1607657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3320098" y="2949908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 cm</a:t>
            </a:r>
          </a:p>
        </p:txBody>
      </p:sp>
      <p:cxnSp>
        <p:nvCxnSpPr>
          <p:cNvPr id="143" name="Straight Connector 142"/>
          <p:cNvCxnSpPr>
            <a:endCxn id="17" idx="2"/>
          </p:cNvCxnSpPr>
          <p:nvPr/>
        </p:nvCxnSpPr>
        <p:spPr>
          <a:xfrm>
            <a:off x="1939809" y="3654321"/>
            <a:ext cx="6268" cy="67980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08222" y="4912105"/>
            <a:ext cx="5530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>
            <a:off x="906430" y="4912105"/>
            <a:ext cx="12311" cy="10059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353336" y="5917380"/>
            <a:ext cx="5530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365647" y="6364507"/>
            <a:ext cx="1621525" cy="77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1434078" y="5908268"/>
            <a:ext cx="5530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H="1">
            <a:off x="1434078" y="4912105"/>
            <a:ext cx="12311" cy="10059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H="1">
            <a:off x="1981914" y="5918009"/>
            <a:ext cx="6566" cy="4542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H="1">
            <a:off x="364349" y="5908262"/>
            <a:ext cx="6566" cy="4542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>
            <a:off x="3435566" y="5680286"/>
            <a:ext cx="5530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3216709" y="5409419"/>
            <a:ext cx="495405" cy="74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rot="5400000">
            <a:off x="2940162" y="5151339"/>
            <a:ext cx="5530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2706418" y="4876090"/>
            <a:ext cx="9534" cy="15408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4156396" y="5938365"/>
            <a:ext cx="0" cy="5010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 flipV="1">
            <a:off x="3706044" y="5938365"/>
            <a:ext cx="450352" cy="75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H="1" flipV="1">
            <a:off x="2708210" y="6416952"/>
            <a:ext cx="1448186" cy="224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H="1">
            <a:off x="2701630" y="4874792"/>
            <a:ext cx="5356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 flipV="1">
            <a:off x="1420801" y="5896648"/>
            <a:ext cx="588717" cy="188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1400978" y="5173151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30 cm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1464678" y="5668957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x cm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854649" y="6325042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50 cm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906284" y="4689522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20 cm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397614" y="5668957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x cm</a:t>
            </a:r>
          </a:p>
        </p:txBody>
      </p:sp>
      <p:cxnSp>
        <p:nvCxnSpPr>
          <p:cNvPr id="204" name="Straight Connector 203"/>
          <p:cNvCxnSpPr/>
          <p:nvPr/>
        </p:nvCxnSpPr>
        <p:spPr>
          <a:xfrm flipH="1" flipV="1">
            <a:off x="347280" y="5914795"/>
            <a:ext cx="588717" cy="188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1942381" y="5997888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12 cm</a:t>
            </a:r>
          </a:p>
        </p:txBody>
      </p:sp>
      <p:cxnSp>
        <p:nvCxnSpPr>
          <p:cNvPr id="249" name="Straight Connector 248"/>
          <p:cNvCxnSpPr/>
          <p:nvPr/>
        </p:nvCxnSpPr>
        <p:spPr>
          <a:xfrm flipV="1">
            <a:off x="363041" y="5910608"/>
            <a:ext cx="10652" cy="45189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V="1">
            <a:off x="918989" y="4902505"/>
            <a:ext cx="4248" cy="101002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V="1">
            <a:off x="3706044" y="5409512"/>
            <a:ext cx="0" cy="51889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 flipV="1">
            <a:off x="4156396" y="5938365"/>
            <a:ext cx="0" cy="51889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flipV="1">
            <a:off x="3221471" y="4856414"/>
            <a:ext cx="0" cy="54690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TextBox 265"/>
          <p:cNvSpPr txBox="1"/>
          <p:nvPr/>
        </p:nvSpPr>
        <p:spPr>
          <a:xfrm>
            <a:off x="2304881" y="5308183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12m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3213159" y="4919069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y m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4122659" y="605044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y m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3671358" y="5528194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y m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3110371" y="6413164"/>
            <a:ext cx="465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15m</a:t>
            </a:r>
          </a:p>
        </p:txBody>
      </p:sp>
      <p:sp>
        <p:nvSpPr>
          <p:cNvPr id="272" name="Freeform 271"/>
          <p:cNvSpPr/>
          <p:nvPr/>
        </p:nvSpPr>
        <p:spPr>
          <a:xfrm>
            <a:off x="4802499" y="4943006"/>
            <a:ext cx="1588681" cy="1380058"/>
          </a:xfrm>
          <a:custGeom>
            <a:avLst/>
            <a:gdLst>
              <a:gd name="connsiteX0" fmla="*/ 0 w 2153653"/>
              <a:gd name="connsiteY0" fmla="*/ 0 h 1491916"/>
              <a:gd name="connsiteX1" fmla="*/ 0 w 2153653"/>
              <a:gd name="connsiteY1" fmla="*/ 1491916 h 1491916"/>
              <a:gd name="connsiteX2" fmla="*/ 1191127 w 2153653"/>
              <a:gd name="connsiteY2" fmla="*/ 1491916 h 1491916"/>
              <a:gd name="connsiteX3" fmla="*/ 1191127 w 2153653"/>
              <a:gd name="connsiteY3" fmla="*/ 745958 h 1491916"/>
              <a:gd name="connsiteX4" fmla="*/ 2153653 w 2153653"/>
              <a:gd name="connsiteY4" fmla="*/ 745958 h 1491916"/>
              <a:gd name="connsiteX5" fmla="*/ 2153653 w 2153653"/>
              <a:gd name="connsiteY5" fmla="*/ 24064 h 1491916"/>
              <a:gd name="connsiteX6" fmla="*/ 0 w 2153653"/>
              <a:gd name="connsiteY6" fmla="*/ 0 h 1491916"/>
              <a:gd name="connsiteX0" fmla="*/ 0 w 2153653"/>
              <a:gd name="connsiteY0" fmla="*/ 0 h 1491916"/>
              <a:gd name="connsiteX1" fmla="*/ 0 w 2153653"/>
              <a:gd name="connsiteY1" fmla="*/ 1491916 h 1491916"/>
              <a:gd name="connsiteX2" fmla="*/ 1191127 w 2153653"/>
              <a:gd name="connsiteY2" fmla="*/ 1491916 h 1491916"/>
              <a:gd name="connsiteX3" fmla="*/ 1191127 w 2153653"/>
              <a:gd name="connsiteY3" fmla="*/ 745958 h 1491916"/>
              <a:gd name="connsiteX4" fmla="*/ 2153653 w 2153653"/>
              <a:gd name="connsiteY4" fmla="*/ 745958 h 1491916"/>
              <a:gd name="connsiteX5" fmla="*/ 2153653 w 2153653"/>
              <a:gd name="connsiteY5" fmla="*/ 1 h 1491916"/>
              <a:gd name="connsiteX6" fmla="*/ 0 w 2153653"/>
              <a:gd name="connsiteY6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3653" h="1491916">
                <a:moveTo>
                  <a:pt x="0" y="0"/>
                </a:moveTo>
                <a:lnTo>
                  <a:pt x="0" y="1491916"/>
                </a:lnTo>
                <a:lnTo>
                  <a:pt x="1191127" y="1491916"/>
                </a:lnTo>
                <a:lnTo>
                  <a:pt x="1191127" y="745958"/>
                </a:lnTo>
                <a:lnTo>
                  <a:pt x="2153653" y="745958"/>
                </a:lnTo>
                <a:lnTo>
                  <a:pt x="2153653" y="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3" name="TextBox 272"/>
          <p:cNvSpPr txBox="1"/>
          <p:nvPr/>
        </p:nvSpPr>
        <p:spPr>
          <a:xfrm>
            <a:off x="5181753" y="4696425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12 m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5765172" y="55985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 8 m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6278699" y="5126323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 5 m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5596340" y="5839648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 6 m</a:t>
            </a:r>
          </a:p>
        </p:txBody>
      </p:sp>
      <p:cxnSp>
        <p:nvCxnSpPr>
          <p:cNvPr id="277" name="Straight Connector 276"/>
          <p:cNvCxnSpPr>
            <a:stCxn id="272" idx="1"/>
          </p:cNvCxnSpPr>
          <p:nvPr/>
        </p:nvCxnSpPr>
        <p:spPr>
          <a:xfrm flipV="1">
            <a:off x="4802499" y="4933233"/>
            <a:ext cx="3343" cy="138983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>
            <a:stCxn id="272" idx="2"/>
          </p:cNvCxnSpPr>
          <p:nvPr/>
        </p:nvCxnSpPr>
        <p:spPr>
          <a:xfrm flipH="1">
            <a:off x="4786062" y="6323064"/>
            <a:ext cx="895093" cy="625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xtBox 278"/>
          <p:cNvSpPr txBox="1"/>
          <p:nvPr/>
        </p:nvSpPr>
        <p:spPr>
          <a:xfrm>
            <a:off x="4526617" y="4532804"/>
            <a:ext cx="1980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Mr Jones is a chicken farmer.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4494841" y="6396004"/>
            <a:ext cx="22862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He wants to build a new fence </a:t>
            </a:r>
          </a:p>
          <a:p>
            <a:r>
              <a:rPr lang="en-GB" sz="1100" dirty="0"/>
              <a:t>around the chicken enclosure.</a:t>
            </a:r>
          </a:p>
          <a:p>
            <a:r>
              <a:rPr lang="en-GB" sz="1100" dirty="0"/>
              <a:t>Each meter of fencing will cost £7.99</a:t>
            </a:r>
          </a:p>
          <a:p>
            <a:r>
              <a:rPr lang="en-GB" sz="1100" dirty="0"/>
              <a:t>Work out the cost of the new fence. 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4944703" y="5191635"/>
            <a:ext cx="1333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 chicken enclosure</a:t>
            </a:r>
          </a:p>
        </p:txBody>
      </p:sp>
      <p:grpSp>
        <p:nvGrpSpPr>
          <p:cNvPr id="92" name="Group 91"/>
          <p:cNvGrpSpPr/>
          <p:nvPr/>
        </p:nvGrpSpPr>
        <p:grpSpPr>
          <a:xfrm rot="5400000">
            <a:off x="511303" y="7307474"/>
            <a:ext cx="1635144" cy="1460145"/>
            <a:chOff x="320236" y="6856543"/>
            <a:chExt cx="1635144" cy="1460145"/>
          </a:xfrm>
        </p:grpSpPr>
        <p:cxnSp>
          <p:nvCxnSpPr>
            <p:cNvPr id="282" name="Straight Connector 281"/>
            <p:cNvCxnSpPr/>
            <p:nvPr/>
          </p:nvCxnSpPr>
          <p:spPr>
            <a:xfrm>
              <a:off x="875122" y="6856543"/>
              <a:ext cx="55309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flipH="1">
              <a:off x="873330" y="6856543"/>
              <a:ext cx="12311" cy="10059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320236" y="7861818"/>
              <a:ext cx="55309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332547" y="8308945"/>
              <a:ext cx="1621525" cy="77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1400978" y="7852706"/>
              <a:ext cx="55309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flipH="1">
              <a:off x="1400978" y="6856543"/>
              <a:ext cx="12311" cy="10059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 flipH="1">
              <a:off x="1948814" y="7862447"/>
              <a:ext cx="6566" cy="45424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flipH="1">
              <a:off x="331249" y="7852700"/>
              <a:ext cx="6566" cy="45424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 rot="16200000">
            <a:off x="2294370" y="7470749"/>
            <a:ext cx="1411675" cy="1545610"/>
            <a:chOff x="2482098" y="6866302"/>
            <a:chExt cx="1411675" cy="1545610"/>
          </a:xfrm>
        </p:grpSpPr>
        <p:cxnSp>
          <p:nvCxnSpPr>
            <p:cNvPr id="298" name="Straight Connector 297"/>
            <p:cNvCxnSpPr/>
            <p:nvPr/>
          </p:nvCxnSpPr>
          <p:spPr>
            <a:xfrm rot="5400000">
              <a:off x="3161011" y="7660221"/>
              <a:ext cx="53423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211579" y="7184383"/>
              <a:ext cx="2146" cy="430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rot="5400000">
              <a:off x="2720630" y="7142849"/>
              <a:ext cx="55309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 flipH="1">
              <a:off x="2486886" y="6867600"/>
              <a:ext cx="9534" cy="15408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3890144" y="7902673"/>
              <a:ext cx="0" cy="50105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 flipH="1" flipV="1">
              <a:off x="3430444" y="7909243"/>
              <a:ext cx="450352" cy="75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 rot="5400000" flipH="1">
              <a:off x="3182774" y="7700912"/>
              <a:ext cx="15112" cy="14068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 flipH="1">
              <a:off x="2482098" y="6866302"/>
              <a:ext cx="5356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3" name="TextBox 312"/>
          <p:cNvSpPr txBox="1"/>
          <p:nvPr/>
        </p:nvSpPr>
        <p:spPr>
          <a:xfrm>
            <a:off x="558284" y="6999932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12 cm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121131" y="7872909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40 cm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1184853" y="7545609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26 cm</a:t>
            </a:r>
          </a:p>
        </p:txBody>
      </p:sp>
      <p:cxnSp>
        <p:nvCxnSpPr>
          <p:cNvPr id="316" name="Straight Connector 315"/>
          <p:cNvCxnSpPr/>
          <p:nvPr/>
        </p:nvCxnSpPr>
        <p:spPr>
          <a:xfrm flipH="1" flipV="1">
            <a:off x="2047821" y="7759934"/>
            <a:ext cx="126" cy="56233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/>
          <p:nvPr/>
        </p:nvCxnSpPr>
        <p:spPr>
          <a:xfrm flipH="1" flipV="1">
            <a:off x="1047756" y="8289306"/>
            <a:ext cx="1016873" cy="585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 flipH="1" flipV="1">
            <a:off x="1043352" y="7212905"/>
            <a:ext cx="126" cy="56233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/>
          <p:nvPr/>
        </p:nvCxnSpPr>
        <p:spPr>
          <a:xfrm flipH="1" flipV="1">
            <a:off x="1067094" y="8281517"/>
            <a:ext cx="126" cy="56233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>
            <a:off x="2794939" y="7792863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 cm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2262341" y="822028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 cm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3317389" y="7319327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 cm</a:t>
            </a:r>
          </a:p>
        </p:txBody>
      </p:sp>
      <p:sp>
        <p:nvSpPr>
          <p:cNvPr id="325" name="TextBox 324"/>
          <p:cNvSpPr txBox="1"/>
          <p:nvPr/>
        </p:nvSpPr>
        <p:spPr>
          <a:xfrm>
            <a:off x="2866925" y="7489467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 cm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2359824" y="7996531"/>
            <a:ext cx="522833" cy="278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 cm</a:t>
            </a:r>
          </a:p>
        </p:txBody>
      </p:sp>
      <p:sp>
        <p:nvSpPr>
          <p:cNvPr id="327" name="TextBox 326"/>
          <p:cNvSpPr txBox="1"/>
          <p:nvPr/>
        </p:nvSpPr>
        <p:spPr>
          <a:xfrm>
            <a:off x="1832134" y="8550239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 cm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791426" y="9001023"/>
            <a:ext cx="2612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Both shapes have the same perimeter. </a:t>
            </a:r>
          </a:p>
          <a:p>
            <a:r>
              <a:rPr lang="en-GB" sz="1200" dirty="0"/>
              <a:t>Find the value of a.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5108624" y="7724047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x</a:t>
            </a:r>
          </a:p>
        </p:txBody>
      </p:sp>
      <p:sp>
        <p:nvSpPr>
          <p:cNvPr id="330" name="TextBox 329"/>
          <p:cNvSpPr txBox="1"/>
          <p:nvPr/>
        </p:nvSpPr>
        <p:spPr>
          <a:xfrm>
            <a:off x="6172049" y="9022645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x + 1</a:t>
            </a:r>
          </a:p>
        </p:txBody>
      </p:sp>
      <p:cxnSp>
        <p:nvCxnSpPr>
          <p:cNvPr id="331" name="Straight Connector 330"/>
          <p:cNvCxnSpPr>
            <a:stCxn id="133" idx="4"/>
          </p:cNvCxnSpPr>
          <p:nvPr/>
        </p:nvCxnSpPr>
        <p:spPr>
          <a:xfrm flipV="1">
            <a:off x="5492406" y="7937673"/>
            <a:ext cx="6964" cy="95393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439217" y="1405287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3131122" y="1347660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4786062" y="1343237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35" name="TextBox 334"/>
          <p:cNvSpPr txBox="1"/>
          <p:nvPr/>
        </p:nvSpPr>
        <p:spPr>
          <a:xfrm>
            <a:off x="794257" y="3194420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2947314" y="3108706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5608217" y="3062805"/>
            <a:ext cx="279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338" name="TextBox 337"/>
          <p:cNvSpPr txBox="1"/>
          <p:nvPr/>
        </p:nvSpPr>
        <p:spPr>
          <a:xfrm>
            <a:off x="3003597" y="548667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1011255" y="5208839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340" name="TextBox 339"/>
          <p:cNvSpPr txBox="1"/>
          <p:nvPr/>
        </p:nvSpPr>
        <p:spPr>
          <a:xfrm>
            <a:off x="4369362" y="4520245"/>
            <a:ext cx="239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341" name="TextBox 340"/>
          <p:cNvSpPr txBox="1"/>
          <p:nvPr/>
        </p:nvSpPr>
        <p:spPr>
          <a:xfrm>
            <a:off x="604772" y="8990630"/>
            <a:ext cx="251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342" name="TextBox 341"/>
          <p:cNvSpPr txBox="1"/>
          <p:nvPr/>
        </p:nvSpPr>
        <p:spPr>
          <a:xfrm>
            <a:off x="4490031" y="7442848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88133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 flipH="1">
            <a:off x="474168" y="764051"/>
            <a:ext cx="1375550" cy="1566542"/>
          </a:xfrm>
          <a:custGeom>
            <a:avLst/>
            <a:gdLst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37323 h 1586204"/>
              <a:gd name="connsiteX6" fmla="*/ 0 w 1474237"/>
              <a:gd name="connsiteY6" fmla="*/ 0 h 1586204"/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452 h 1586204"/>
              <a:gd name="connsiteX6" fmla="*/ 0 w 1474237"/>
              <a:gd name="connsiteY6" fmla="*/ 0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237" h="1586204">
                <a:moveTo>
                  <a:pt x="0" y="0"/>
                </a:moveTo>
                <a:lnTo>
                  <a:pt x="0" y="1586204"/>
                </a:lnTo>
                <a:lnTo>
                  <a:pt x="1474237" y="1586204"/>
                </a:lnTo>
                <a:lnTo>
                  <a:pt x="1474237" y="933061"/>
                </a:lnTo>
                <a:lnTo>
                  <a:pt x="615820" y="933061"/>
                </a:lnTo>
                <a:lnTo>
                  <a:pt x="615820" y="45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362974" y="782028"/>
            <a:ext cx="1194620" cy="1445342"/>
          </a:xfrm>
          <a:custGeom>
            <a:avLst/>
            <a:gdLst>
              <a:gd name="connsiteX0" fmla="*/ 0 w 1194620"/>
              <a:gd name="connsiteY0" fmla="*/ 0 h 1445342"/>
              <a:gd name="connsiteX1" fmla="*/ 1194620 w 1194620"/>
              <a:gd name="connsiteY1" fmla="*/ 0 h 1445342"/>
              <a:gd name="connsiteX2" fmla="*/ 1194620 w 1194620"/>
              <a:gd name="connsiteY2" fmla="*/ 1445342 h 1445342"/>
              <a:gd name="connsiteX3" fmla="*/ 420329 w 1194620"/>
              <a:gd name="connsiteY3" fmla="*/ 1445342 h 1445342"/>
              <a:gd name="connsiteX4" fmla="*/ 420329 w 1194620"/>
              <a:gd name="connsiteY4" fmla="*/ 479323 h 1445342"/>
              <a:gd name="connsiteX5" fmla="*/ 14749 w 1194620"/>
              <a:gd name="connsiteY5" fmla="*/ 479323 h 1445342"/>
              <a:gd name="connsiteX6" fmla="*/ 0 w 1194620"/>
              <a:gd name="connsiteY6" fmla="*/ 0 h 1445342"/>
              <a:gd name="connsiteX0" fmla="*/ 0 w 1194620"/>
              <a:gd name="connsiteY0" fmla="*/ 0 h 1445342"/>
              <a:gd name="connsiteX1" fmla="*/ 1194620 w 1194620"/>
              <a:gd name="connsiteY1" fmla="*/ 0 h 1445342"/>
              <a:gd name="connsiteX2" fmla="*/ 1194620 w 1194620"/>
              <a:gd name="connsiteY2" fmla="*/ 1445342 h 1445342"/>
              <a:gd name="connsiteX3" fmla="*/ 420329 w 1194620"/>
              <a:gd name="connsiteY3" fmla="*/ 1445342 h 1445342"/>
              <a:gd name="connsiteX4" fmla="*/ 420329 w 1194620"/>
              <a:gd name="connsiteY4" fmla="*/ 479323 h 1445342"/>
              <a:gd name="connsiteX5" fmla="*/ 0 w 1194620"/>
              <a:gd name="connsiteY5" fmla="*/ 479323 h 1445342"/>
              <a:gd name="connsiteX6" fmla="*/ 0 w 1194620"/>
              <a:gd name="connsiteY6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620" h="1445342">
                <a:moveTo>
                  <a:pt x="0" y="0"/>
                </a:moveTo>
                <a:lnTo>
                  <a:pt x="1194620" y="0"/>
                </a:lnTo>
                <a:lnTo>
                  <a:pt x="1194620" y="1445342"/>
                </a:lnTo>
                <a:lnTo>
                  <a:pt x="420329" y="1445342"/>
                </a:lnTo>
                <a:lnTo>
                  <a:pt x="420329" y="479323"/>
                </a:lnTo>
                <a:lnTo>
                  <a:pt x="0" y="479323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4914867" y="1025466"/>
            <a:ext cx="1588681" cy="1380058"/>
          </a:xfrm>
          <a:custGeom>
            <a:avLst/>
            <a:gdLst>
              <a:gd name="connsiteX0" fmla="*/ 0 w 2153653"/>
              <a:gd name="connsiteY0" fmla="*/ 0 h 1491916"/>
              <a:gd name="connsiteX1" fmla="*/ 0 w 2153653"/>
              <a:gd name="connsiteY1" fmla="*/ 1491916 h 1491916"/>
              <a:gd name="connsiteX2" fmla="*/ 1191127 w 2153653"/>
              <a:gd name="connsiteY2" fmla="*/ 1491916 h 1491916"/>
              <a:gd name="connsiteX3" fmla="*/ 1191127 w 2153653"/>
              <a:gd name="connsiteY3" fmla="*/ 745958 h 1491916"/>
              <a:gd name="connsiteX4" fmla="*/ 2153653 w 2153653"/>
              <a:gd name="connsiteY4" fmla="*/ 745958 h 1491916"/>
              <a:gd name="connsiteX5" fmla="*/ 2153653 w 2153653"/>
              <a:gd name="connsiteY5" fmla="*/ 24064 h 1491916"/>
              <a:gd name="connsiteX6" fmla="*/ 0 w 2153653"/>
              <a:gd name="connsiteY6" fmla="*/ 0 h 1491916"/>
              <a:gd name="connsiteX0" fmla="*/ 0 w 2153653"/>
              <a:gd name="connsiteY0" fmla="*/ 0 h 1491916"/>
              <a:gd name="connsiteX1" fmla="*/ 0 w 2153653"/>
              <a:gd name="connsiteY1" fmla="*/ 1491916 h 1491916"/>
              <a:gd name="connsiteX2" fmla="*/ 1191127 w 2153653"/>
              <a:gd name="connsiteY2" fmla="*/ 1491916 h 1491916"/>
              <a:gd name="connsiteX3" fmla="*/ 1191127 w 2153653"/>
              <a:gd name="connsiteY3" fmla="*/ 745958 h 1491916"/>
              <a:gd name="connsiteX4" fmla="*/ 2153653 w 2153653"/>
              <a:gd name="connsiteY4" fmla="*/ 745958 h 1491916"/>
              <a:gd name="connsiteX5" fmla="*/ 2153653 w 2153653"/>
              <a:gd name="connsiteY5" fmla="*/ 1 h 1491916"/>
              <a:gd name="connsiteX6" fmla="*/ 0 w 2153653"/>
              <a:gd name="connsiteY6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3653" h="1491916">
                <a:moveTo>
                  <a:pt x="0" y="0"/>
                </a:moveTo>
                <a:lnTo>
                  <a:pt x="0" y="1491916"/>
                </a:lnTo>
                <a:lnTo>
                  <a:pt x="1191127" y="1491916"/>
                </a:lnTo>
                <a:lnTo>
                  <a:pt x="1191127" y="745958"/>
                </a:lnTo>
                <a:lnTo>
                  <a:pt x="2153653" y="745958"/>
                </a:lnTo>
                <a:lnTo>
                  <a:pt x="2153653" y="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30752" y="485823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 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04" y="141749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7 cm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565" y="1892395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 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7857" y="1050649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8 cm</a:t>
            </a:r>
          </a:p>
        </p:txBody>
      </p:sp>
      <p:sp>
        <p:nvSpPr>
          <p:cNvPr id="17" name="Freeform 16"/>
          <p:cNvSpPr/>
          <p:nvPr/>
        </p:nvSpPr>
        <p:spPr>
          <a:xfrm>
            <a:off x="720204" y="2959541"/>
            <a:ext cx="1263196" cy="1586201"/>
          </a:xfrm>
          <a:custGeom>
            <a:avLst/>
            <a:gdLst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37323 h 1586204"/>
              <a:gd name="connsiteX6" fmla="*/ 0 w 1474237"/>
              <a:gd name="connsiteY6" fmla="*/ 0 h 1586204"/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452 h 1586204"/>
              <a:gd name="connsiteX6" fmla="*/ 0 w 1474237"/>
              <a:gd name="connsiteY6" fmla="*/ 0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237" h="1586204">
                <a:moveTo>
                  <a:pt x="0" y="0"/>
                </a:moveTo>
                <a:lnTo>
                  <a:pt x="0" y="1586204"/>
                </a:lnTo>
                <a:lnTo>
                  <a:pt x="1474237" y="1586204"/>
                </a:lnTo>
                <a:lnTo>
                  <a:pt x="1474237" y="933061"/>
                </a:lnTo>
                <a:lnTo>
                  <a:pt x="615820" y="933061"/>
                </a:lnTo>
                <a:lnTo>
                  <a:pt x="615820" y="45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3905" y="3709899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12.7 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6099" y="2682541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3.7 cm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82174" y="3614142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4.9 cm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70690" y="4125637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8.4 cm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38155" y="744525"/>
            <a:ext cx="653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2.5 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45176" y="1504699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180 cm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83051" y="2360192"/>
            <a:ext cx="6778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120 cm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28100" y="1972306"/>
            <a:ext cx="55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1.2 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916376" y="2233561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20 cm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323539" y="1233166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 cm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502621" y="1315507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220 mm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301156" y="1600826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15 cm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25397" y="108038"/>
            <a:ext cx="5208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u="sng" dirty="0"/>
              <a:t>Calculate the perimeter </a:t>
            </a:r>
            <a:r>
              <a:rPr lang="en-GB" sz="1400" b="1" u="sng" dirty="0"/>
              <a:t>(Show your working out in your book)</a:t>
            </a:r>
          </a:p>
        </p:txBody>
      </p:sp>
      <p:sp>
        <p:nvSpPr>
          <p:cNvPr id="135" name="Freeform 134"/>
          <p:cNvSpPr/>
          <p:nvPr/>
        </p:nvSpPr>
        <p:spPr>
          <a:xfrm>
            <a:off x="332814" y="5648111"/>
            <a:ext cx="1474237" cy="1586204"/>
          </a:xfrm>
          <a:custGeom>
            <a:avLst/>
            <a:gdLst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37323 h 1586204"/>
              <a:gd name="connsiteX6" fmla="*/ 0 w 1474237"/>
              <a:gd name="connsiteY6" fmla="*/ 0 h 1586204"/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452 h 1586204"/>
              <a:gd name="connsiteX6" fmla="*/ 0 w 1474237"/>
              <a:gd name="connsiteY6" fmla="*/ 0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237" h="1586204">
                <a:moveTo>
                  <a:pt x="0" y="0"/>
                </a:moveTo>
                <a:lnTo>
                  <a:pt x="0" y="1586204"/>
                </a:lnTo>
                <a:lnTo>
                  <a:pt x="1474237" y="1586204"/>
                </a:lnTo>
                <a:lnTo>
                  <a:pt x="1474237" y="933061"/>
                </a:lnTo>
                <a:lnTo>
                  <a:pt x="615820" y="933061"/>
                </a:lnTo>
                <a:lnTo>
                  <a:pt x="615820" y="45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Freeform 135"/>
          <p:cNvSpPr/>
          <p:nvPr/>
        </p:nvSpPr>
        <p:spPr>
          <a:xfrm>
            <a:off x="2713932" y="5636136"/>
            <a:ext cx="1194620" cy="1445342"/>
          </a:xfrm>
          <a:custGeom>
            <a:avLst/>
            <a:gdLst>
              <a:gd name="connsiteX0" fmla="*/ 0 w 1194620"/>
              <a:gd name="connsiteY0" fmla="*/ 0 h 1445342"/>
              <a:gd name="connsiteX1" fmla="*/ 1194620 w 1194620"/>
              <a:gd name="connsiteY1" fmla="*/ 0 h 1445342"/>
              <a:gd name="connsiteX2" fmla="*/ 1194620 w 1194620"/>
              <a:gd name="connsiteY2" fmla="*/ 1445342 h 1445342"/>
              <a:gd name="connsiteX3" fmla="*/ 420329 w 1194620"/>
              <a:gd name="connsiteY3" fmla="*/ 1445342 h 1445342"/>
              <a:gd name="connsiteX4" fmla="*/ 420329 w 1194620"/>
              <a:gd name="connsiteY4" fmla="*/ 479323 h 1445342"/>
              <a:gd name="connsiteX5" fmla="*/ 14749 w 1194620"/>
              <a:gd name="connsiteY5" fmla="*/ 479323 h 1445342"/>
              <a:gd name="connsiteX6" fmla="*/ 0 w 1194620"/>
              <a:gd name="connsiteY6" fmla="*/ 0 h 1445342"/>
              <a:gd name="connsiteX0" fmla="*/ 0 w 1194620"/>
              <a:gd name="connsiteY0" fmla="*/ 0 h 1445342"/>
              <a:gd name="connsiteX1" fmla="*/ 1194620 w 1194620"/>
              <a:gd name="connsiteY1" fmla="*/ 0 h 1445342"/>
              <a:gd name="connsiteX2" fmla="*/ 1194620 w 1194620"/>
              <a:gd name="connsiteY2" fmla="*/ 1445342 h 1445342"/>
              <a:gd name="connsiteX3" fmla="*/ 420329 w 1194620"/>
              <a:gd name="connsiteY3" fmla="*/ 1445342 h 1445342"/>
              <a:gd name="connsiteX4" fmla="*/ 420329 w 1194620"/>
              <a:gd name="connsiteY4" fmla="*/ 479323 h 1445342"/>
              <a:gd name="connsiteX5" fmla="*/ 0 w 1194620"/>
              <a:gd name="connsiteY5" fmla="*/ 479323 h 1445342"/>
              <a:gd name="connsiteX6" fmla="*/ 0 w 1194620"/>
              <a:gd name="connsiteY6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620" h="1445342">
                <a:moveTo>
                  <a:pt x="0" y="0"/>
                </a:moveTo>
                <a:lnTo>
                  <a:pt x="1194620" y="0"/>
                </a:lnTo>
                <a:lnTo>
                  <a:pt x="1194620" y="1445342"/>
                </a:lnTo>
                <a:lnTo>
                  <a:pt x="420329" y="1445342"/>
                </a:lnTo>
                <a:lnTo>
                  <a:pt x="420329" y="479323"/>
                </a:lnTo>
                <a:lnTo>
                  <a:pt x="0" y="479323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>
            <a:off x="719857" y="8022122"/>
            <a:ext cx="1588681" cy="1380058"/>
          </a:xfrm>
          <a:custGeom>
            <a:avLst/>
            <a:gdLst>
              <a:gd name="connsiteX0" fmla="*/ 0 w 2153653"/>
              <a:gd name="connsiteY0" fmla="*/ 0 h 1491916"/>
              <a:gd name="connsiteX1" fmla="*/ 0 w 2153653"/>
              <a:gd name="connsiteY1" fmla="*/ 1491916 h 1491916"/>
              <a:gd name="connsiteX2" fmla="*/ 1191127 w 2153653"/>
              <a:gd name="connsiteY2" fmla="*/ 1491916 h 1491916"/>
              <a:gd name="connsiteX3" fmla="*/ 1191127 w 2153653"/>
              <a:gd name="connsiteY3" fmla="*/ 745958 h 1491916"/>
              <a:gd name="connsiteX4" fmla="*/ 2153653 w 2153653"/>
              <a:gd name="connsiteY4" fmla="*/ 745958 h 1491916"/>
              <a:gd name="connsiteX5" fmla="*/ 2153653 w 2153653"/>
              <a:gd name="connsiteY5" fmla="*/ 24064 h 1491916"/>
              <a:gd name="connsiteX6" fmla="*/ 0 w 2153653"/>
              <a:gd name="connsiteY6" fmla="*/ 0 h 1491916"/>
              <a:gd name="connsiteX0" fmla="*/ 0 w 2153653"/>
              <a:gd name="connsiteY0" fmla="*/ 0 h 1491916"/>
              <a:gd name="connsiteX1" fmla="*/ 0 w 2153653"/>
              <a:gd name="connsiteY1" fmla="*/ 1491916 h 1491916"/>
              <a:gd name="connsiteX2" fmla="*/ 1191127 w 2153653"/>
              <a:gd name="connsiteY2" fmla="*/ 1491916 h 1491916"/>
              <a:gd name="connsiteX3" fmla="*/ 1191127 w 2153653"/>
              <a:gd name="connsiteY3" fmla="*/ 745958 h 1491916"/>
              <a:gd name="connsiteX4" fmla="*/ 2153653 w 2153653"/>
              <a:gd name="connsiteY4" fmla="*/ 745958 h 1491916"/>
              <a:gd name="connsiteX5" fmla="*/ 2153653 w 2153653"/>
              <a:gd name="connsiteY5" fmla="*/ 1 h 1491916"/>
              <a:gd name="connsiteX6" fmla="*/ 0 w 2153653"/>
              <a:gd name="connsiteY6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3653" h="1491916">
                <a:moveTo>
                  <a:pt x="0" y="0"/>
                </a:moveTo>
                <a:lnTo>
                  <a:pt x="0" y="1491916"/>
                </a:lnTo>
                <a:lnTo>
                  <a:pt x="1191127" y="1491916"/>
                </a:lnTo>
                <a:lnTo>
                  <a:pt x="1191127" y="745958"/>
                </a:lnTo>
                <a:lnTo>
                  <a:pt x="2153653" y="745958"/>
                </a:lnTo>
                <a:lnTo>
                  <a:pt x="2153653" y="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TextBox 138"/>
          <p:cNvSpPr txBox="1"/>
          <p:nvPr/>
        </p:nvSpPr>
        <p:spPr>
          <a:xfrm>
            <a:off x="417035" y="5377855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 cm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1757090" y="676452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 cm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904669" y="5945645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8 cm</a:t>
            </a:r>
          </a:p>
        </p:txBody>
      </p:sp>
      <p:sp>
        <p:nvSpPr>
          <p:cNvPr id="143" name="Freeform 142"/>
          <p:cNvSpPr/>
          <p:nvPr/>
        </p:nvSpPr>
        <p:spPr>
          <a:xfrm>
            <a:off x="4762346" y="5400131"/>
            <a:ext cx="1263196" cy="1586201"/>
          </a:xfrm>
          <a:custGeom>
            <a:avLst/>
            <a:gdLst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37323 h 1586204"/>
              <a:gd name="connsiteX6" fmla="*/ 0 w 1474237"/>
              <a:gd name="connsiteY6" fmla="*/ 0 h 1586204"/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452 h 1586204"/>
              <a:gd name="connsiteX6" fmla="*/ 0 w 1474237"/>
              <a:gd name="connsiteY6" fmla="*/ 0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237" h="1586204">
                <a:moveTo>
                  <a:pt x="0" y="0"/>
                </a:moveTo>
                <a:lnTo>
                  <a:pt x="0" y="1586204"/>
                </a:lnTo>
                <a:lnTo>
                  <a:pt x="1474237" y="1586204"/>
                </a:lnTo>
                <a:lnTo>
                  <a:pt x="1474237" y="933061"/>
                </a:lnTo>
                <a:lnTo>
                  <a:pt x="615820" y="933061"/>
                </a:lnTo>
                <a:lnTo>
                  <a:pt x="615820" y="45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TextBox 144"/>
          <p:cNvSpPr txBox="1"/>
          <p:nvPr/>
        </p:nvSpPr>
        <p:spPr>
          <a:xfrm>
            <a:off x="4716197" y="5160331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3.4 cm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070422" y="6957316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5.2 cm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980608" y="6588952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6.7 cm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021640" y="7745123"/>
            <a:ext cx="734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3x + 15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682679" y="6090967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 cm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195293" y="5775943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10 cm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2617529" y="6454934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20 cm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223351" y="5079661"/>
            <a:ext cx="3837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u="sng" dirty="0"/>
              <a:t>Extension Task : Calculate the missing sides</a:t>
            </a:r>
          </a:p>
        </p:txBody>
      </p:sp>
      <p:sp>
        <p:nvSpPr>
          <p:cNvPr id="57" name="Freeform 56"/>
          <p:cNvSpPr/>
          <p:nvPr/>
        </p:nvSpPr>
        <p:spPr>
          <a:xfrm>
            <a:off x="3122387" y="2959541"/>
            <a:ext cx="1263196" cy="1586201"/>
          </a:xfrm>
          <a:custGeom>
            <a:avLst/>
            <a:gdLst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37323 h 1586204"/>
              <a:gd name="connsiteX6" fmla="*/ 0 w 1474237"/>
              <a:gd name="connsiteY6" fmla="*/ 0 h 1586204"/>
              <a:gd name="connsiteX0" fmla="*/ 0 w 1474237"/>
              <a:gd name="connsiteY0" fmla="*/ 0 h 1586204"/>
              <a:gd name="connsiteX1" fmla="*/ 0 w 1474237"/>
              <a:gd name="connsiteY1" fmla="*/ 1586204 h 1586204"/>
              <a:gd name="connsiteX2" fmla="*/ 1474237 w 1474237"/>
              <a:gd name="connsiteY2" fmla="*/ 1586204 h 1586204"/>
              <a:gd name="connsiteX3" fmla="*/ 1474237 w 1474237"/>
              <a:gd name="connsiteY3" fmla="*/ 933061 h 1586204"/>
              <a:gd name="connsiteX4" fmla="*/ 615820 w 1474237"/>
              <a:gd name="connsiteY4" fmla="*/ 933061 h 1586204"/>
              <a:gd name="connsiteX5" fmla="*/ 615820 w 1474237"/>
              <a:gd name="connsiteY5" fmla="*/ 452 h 1586204"/>
              <a:gd name="connsiteX6" fmla="*/ 0 w 1474237"/>
              <a:gd name="connsiteY6" fmla="*/ 0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4237" h="1586204">
                <a:moveTo>
                  <a:pt x="0" y="0"/>
                </a:moveTo>
                <a:lnTo>
                  <a:pt x="0" y="1586204"/>
                </a:lnTo>
                <a:lnTo>
                  <a:pt x="1474237" y="1586204"/>
                </a:lnTo>
                <a:lnTo>
                  <a:pt x="1474237" y="933061"/>
                </a:lnTo>
                <a:lnTo>
                  <a:pt x="615820" y="933061"/>
                </a:lnTo>
                <a:lnTo>
                  <a:pt x="615820" y="45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2588043" y="3602441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5x + 8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498580" y="3043418"/>
            <a:ext cx="216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Find the missing side and</a:t>
            </a:r>
          </a:p>
          <a:p>
            <a:pPr algn="ctr"/>
            <a:r>
              <a:rPr lang="en-GB" sz="1200" dirty="0"/>
              <a:t>Write an expression for the perimeter</a:t>
            </a:r>
          </a:p>
        </p:txBody>
      </p:sp>
      <p:sp>
        <p:nvSpPr>
          <p:cNvPr id="61" name="5-Point Star 60"/>
          <p:cNvSpPr/>
          <p:nvPr/>
        </p:nvSpPr>
        <p:spPr>
          <a:xfrm>
            <a:off x="2495466" y="2692373"/>
            <a:ext cx="300251" cy="300251"/>
          </a:xfrm>
          <a:prstGeom prst="star5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4385583" y="4125637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3x + 2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763471" y="3614142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6x + 2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32308" y="4521526"/>
            <a:ext cx="635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10x + 5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128806" y="2703367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4x + 3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91029" y="6708811"/>
            <a:ext cx="1241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u="sng" dirty="0"/>
              <a:t>Perimeter = 46cm 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719832" y="5708468"/>
            <a:ext cx="13414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/>
              <a:t>Perimeter = 90cm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91114" y="8171745"/>
            <a:ext cx="1269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/>
              <a:t>Perimeter = 70m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743398" y="6419674"/>
            <a:ext cx="13805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u="sng" dirty="0"/>
              <a:t>Perimeter = 30.6 cm </a:t>
            </a:r>
          </a:p>
        </p:txBody>
      </p:sp>
      <p:cxnSp>
        <p:nvCxnSpPr>
          <p:cNvPr id="89" name="Straight Connector 88"/>
          <p:cNvCxnSpPr>
            <a:endCxn id="57" idx="4"/>
          </p:cNvCxnSpPr>
          <p:nvPr/>
        </p:nvCxnSpPr>
        <p:spPr>
          <a:xfrm>
            <a:off x="3640742" y="2959540"/>
            <a:ext cx="9309" cy="933060"/>
          </a:xfrm>
          <a:prstGeom prst="line">
            <a:avLst/>
          </a:prstGeom>
          <a:ln w="5715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809773" y="9347612"/>
            <a:ext cx="734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2x + 7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57221" y="8424954"/>
            <a:ext cx="734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2x - 5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277874" y="8190656"/>
            <a:ext cx="734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x - 2</a:t>
            </a:r>
          </a:p>
        </p:txBody>
      </p:sp>
      <p:sp>
        <p:nvSpPr>
          <p:cNvPr id="2" name="Rectangle 1"/>
          <p:cNvSpPr/>
          <p:nvPr/>
        </p:nvSpPr>
        <p:spPr>
          <a:xfrm>
            <a:off x="2725637" y="7868233"/>
            <a:ext cx="15477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/>
              <a:t>Find the value of x</a:t>
            </a:r>
          </a:p>
        </p:txBody>
      </p:sp>
      <p:sp>
        <p:nvSpPr>
          <p:cNvPr id="94" name="Freeform 93"/>
          <p:cNvSpPr/>
          <p:nvPr/>
        </p:nvSpPr>
        <p:spPr>
          <a:xfrm>
            <a:off x="4743398" y="7883622"/>
            <a:ext cx="1194620" cy="1445342"/>
          </a:xfrm>
          <a:custGeom>
            <a:avLst/>
            <a:gdLst>
              <a:gd name="connsiteX0" fmla="*/ 0 w 1194620"/>
              <a:gd name="connsiteY0" fmla="*/ 0 h 1445342"/>
              <a:gd name="connsiteX1" fmla="*/ 1194620 w 1194620"/>
              <a:gd name="connsiteY1" fmla="*/ 0 h 1445342"/>
              <a:gd name="connsiteX2" fmla="*/ 1194620 w 1194620"/>
              <a:gd name="connsiteY2" fmla="*/ 1445342 h 1445342"/>
              <a:gd name="connsiteX3" fmla="*/ 420329 w 1194620"/>
              <a:gd name="connsiteY3" fmla="*/ 1445342 h 1445342"/>
              <a:gd name="connsiteX4" fmla="*/ 420329 w 1194620"/>
              <a:gd name="connsiteY4" fmla="*/ 479323 h 1445342"/>
              <a:gd name="connsiteX5" fmla="*/ 14749 w 1194620"/>
              <a:gd name="connsiteY5" fmla="*/ 479323 h 1445342"/>
              <a:gd name="connsiteX6" fmla="*/ 0 w 1194620"/>
              <a:gd name="connsiteY6" fmla="*/ 0 h 1445342"/>
              <a:gd name="connsiteX0" fmla="*/ 0 w 1194620"/>
              <a:gd name="connsiteY0" fmla="*/ 0 h 1445342"/>
              <a:gd name="connsiteX1" fmla="*/ 1194620 w 1194620"/>
              <a:gd name="connsiteY1" fmla="*/ 0 h 1445342"/>
              <a:gd name="connsiteX2" fmla="*/ 1194620 w 1194620"/>
              <a:gd name="connsiteY2" fmla="*/ 1445342 h 1445342"/>
              <a:gd name="connsiteX3" fmla="*/ 420329 w 1194620"/>
              <a:gd name="connsiteY3" fmla="*/ 1445342 h 1445342"/>
              <a:gd name="connsiteX4" fmla="*/ 420329 w 1194620"/>
              <a:gd name="connsiteY4" fmla="*/ 479323 h 1445342"/>
              <a:gd name="connsiteX5" fmla="*/ 0 w 1194620"/>
              <a:gd name="connsiteY5" fmla="*/ 479323 h 1445342"/>
              <a:gd name="connsiteX6" fmla="*/ 0 w 1194620"/>
              <a:gd name="connsiteY6" fmla="*/ 0 h 14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620" h="1445342">
                <a:moveTo>
                  <a:pt x="0" y="0"/>
                </a:moveTo>
                <a:lnTo>
                  <a:pt x="1194620" y="0"/>
                </a:lnTo>
                <a:lnTo>
                  <a:pt x="1194620" y="1445342"/>
                </a:lnTo>
                <a:lnTo>
                  <a:pt x="420329" y="1445342"/>
                </a:lnTo>
                <a:lnTo>
                  <a:pt x="420329" y="479323"/>
                </a:lnTo>
                <a:lnTo>
                  <a:pt x="0" y="479323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/>
          <p:cNvSpPr txBox="1"/>
          <p:nvPr/>
        </p:nvSpPr>
        <p:spPr>
          <a:xfrm>
            <a:off x="5066617" y="7629289"/>
            <a:ext cx="734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5x - 2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257300" y="9274396"/>
            <a:ext cx="734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3x - 2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915900" y="8446878"/>
            <a:ext cx="734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7x + 4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683138" y="8712151"/>
            <a:ext cx="734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4x - 1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694122" y="7975226"/>
            <a:ext cx="1269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/>
              <a:t>Perimeter = 52m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383682" y="134546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017640" y="1323703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285212" y="1355942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244236" y="3263887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98697" y="3301071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118067" y="8518760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349605" y="8334673"/>
            <a:ext cx="284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914867" y="5696061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356554" y="5963340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90378" y="5847003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74708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438</Words>
  <Application>Microsoft Office PowerPoint</Application>
  <PresentationFormat>A4 Paper (210x297 mm)</PresentationFormat>
  <Paragraphs>181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</dc:creator>
  <cp:lastModifiedBy>stewart.lang</cp:lastModifiedBy>
  <cp:revision>45</cp:revision>
  <cp:lastPrinted>2015-11-12T15:20:58Z</cp:lastPrinted>
  <dcterms:created xsi:type="dcterms:W3CDTF">2015-11-09T20:35:08Z</dcterms:created>
  <dcterms:modified xsi:type="dcterms:W3CDTF">2020-06-05T09:11:38Z</dcterms:modified>
</cp:coreProperties>
</file>