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6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9A238-34D1-423F-9F1D-DC0215049C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E798EC-CBC1-4259-BB74-B6AAD69631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7DAA4-2D7D-4667-ACB9-D6CF6D386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1A55-8422-493C-9B1A-B55D440F00D3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291C8-309B-4D3B-A389-58355E13E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A9F07-BA68-4632-9AEE-1EAEE9306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584B-74F5-45C2-AF0A-46D99C8B7C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223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12B45-A344-411C-A684-D5ABC1C6F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DEA278-1A9D-46A7-8F1B-9E2DD26716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9852D0-108B-45DE-92D3-CC45364F0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1A55-8422-493C-9B1A-B55D440F00D3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01D228-0162-4529-B65B-E0DBAD678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A914A-68C0-47A8-B26B-DFBE6B90E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584B-74F5-45C2-AF0A-46D99C8B7C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304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FDDA3C-97D5-4F0A-AB6C-E1A291CF5C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A0EE97-C6E8-4B03-8343-E923BD1343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719CB3-0638-4DC4-9A4B-774D73B98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1A55-8422-493C-9B1A-B55D440F00D3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9012FB-987F-472C-B104-5E5C01118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A6C93A-1B4E-4763-9096-519F4145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584B-74F5-45C2-AF0A-46D99C8B7C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086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44840-1139-49A7-845D-94BD55568C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D4403B-C400-4E8F-802F-2133F9C415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FA6F1-5ED3-4527-A987-2DF8D00B4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5AEEB-5A2D-4FDE-9B50-E71724802667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67561-6D64-4C35-A7CE-CCE4A35D7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61326-B339-4892-B9AC-74203B92F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F97B4-F46B-4D97-A061-0E4DF96BB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218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281BD-BD97-4BB8-B9B5-46A0E984F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55338-A78C-425B-9121-FD20AB87F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30CBAE-7FE3-4C6A-92F7-779510296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5AEEB-5A2D-4FDE-9B50-E71724802667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937DB-104B-4B2B-A209-5CB3C2CFC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C026C8-6FED-43F9-A8A1-5F39B6D3D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F97B4-F46B-4D97-A061-0E4DF96BB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989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621A0-1030-4E5B-803F-3A3C7EF6B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D4F07C-EE44-44A4-998A-44DFE280D4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676CA-339A-4C9E-BC71-9F9B62DFE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5AEEB-5A2D-4FDE-9B50-E71724802667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E8A2D-4EBB-4DA6-ABCE-5C331F158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D3D047-BAFD-44D9-BEB9-58593EFE8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F97B4-F46B-4D97-A061-0E4DF96BB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191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ADCF2-1540-4515-B1CC-6C9EF9A40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49532-78DA-4FBE-B3A0-4EC08B0984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E92D13-F966-4ABC-A7C5-65C824BE56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641AFC-9319-4EBA-8456-FB9768E06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5AEEB-5A2D-4FDE-9B50-E71724802667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436C81-6107-4F8B-8EF6-80BD507B6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70F0E0-F3BC-4025-BBDF-C73CF1866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F97B4-F46B-4D97-A061-0E4DF96BB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051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BF9A0-4DA4-4C47-A308-7D1F30FBB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85C6E3-6FC3-4B81-8880-5D9BB70041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6B0021-925E-4E75-B531-2D0EA923F0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1E9710-9F75-4635-8A55-BBC965B580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E76964-89C2-4528-A900-E5FE091BA0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D39161-24E4-45EA-9EE7-A363F100E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5AEEB-5A2D-4FDE-9B50-E71724802667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C9C951-86F7-4AD2-AB51-2A41E8ABE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9CBD5C-A1BE-4C5E-A603-F049B803F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F97B4-F46B-4D97-A061-0E4DF96BB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123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6FC21-0B66-497C-8D62-7561E5BDF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89931F-0E08-466F-8640-C523AB4F4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5AEEB-5A2D-4FDE-9B50-E71724802667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F1BE37-65E5-4061-B3F3-24A4BB2C1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B2F180-57B8-4DAC-83C3-5B9C36FE8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F97B4-F46B-4D97-A061-0E4DF96BB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564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AF6209-4BDB-47DC-B3CF-ACAA77607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5AEEB-5A2D-4FDE-9B50-E71724802667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D3EB87-02EE-48C5-8DFA-0ACC7A261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B8782-4674-4609-928B-864021749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F97B4-F46B-4D97-A061-0E4DF96BB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6962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C9FF4-E067-431C-8C9D-520F83D84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A2D9D-7731-4976-8A86-669F32F7F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C4B1CD-B7F8-45CF-9190-344F602E19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921836-64CB-4D3F-866B-5B4EBA66A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5AEEB-5A2D-4FDE-9B50-E71724802667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21DD7-8623-49B4-B018-106092D88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FD65A0-BE33-4AC6-97DE-A6D78BF8A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F97B4-F46B-4D97-A061-0E4DF96BB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265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85E3D-8456-467E-BDCE-97C4BF4B1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3282D-B5B0-46A4-BF6E-B98C7C6A9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40D79-754E-4325-A00E-819D45696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1A55-8422-493C-9B1A-B55D440F00D3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0653D-135F-4A58-9D57-E6203AA90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998C5-8114-45E3-9BD4-6A346B70D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584B-74F5-45C2-AF0A-46D99C8B7C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6172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6F806-819E-4839-9724-006AA3AB7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DF0695-B3B0-40CF-842C-4E59211384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1CB44C-9966-4FDF-88A2-31F86C1749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2A37DE-27FA-4654-A12E-B91B4A944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5AEEB-5A2D-4FDE-9B50-E71724802667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E58134-A4CB-4C48-9694-B8ABC3A68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B2DF83-1E9B-4CD7-9751-81D88A304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F97B4-F46B-4D97-A061-0E4DF96BB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862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B578F-4111-4A66-B1D1-354348C16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77EEE8-F17F-48C8-BC88-7BEBF55188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E363F-E6FE-4081-BEBD-F0D0FF6F5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5AEEB-5A2D-4FDE-9B50-E71724802667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FDB8B-6785-43A4-B9F6-0EB8D75F7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47FAD-2536-41E9-9642-EEBDC783B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F97B4-F46B-4D97-A061-0E4DF96BB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196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0F7E15-6772-4EE0-946A-D74E22762E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E77ED-3366-4A39-9744-DE2C894832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92034-9D1A-4F70-95ED-207C5359A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5AEEB-5A2D-4FDE-9B50-E71724802667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4DA0C-A101-4F03-AB49-B1914A958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77F4E1-6C9A-4666-9A4E-A1660DDCE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F97B4-F46B-4D97-A061-0E4DF96BB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961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F14E2-9D77-4468-BC87-C6BDCF427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97A23D-DE9E-4846-BDF3-6BB92F91D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B1632-1AC6-41FB-806D-E82CE32B8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1A55-8422-493C-9B1A-B55D440F00D3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14BE8-D259-4A73-805C-6B2857893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13477-7178-4873-9E61-5F625DE98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584B-74F5-45C2-AF0A-46D99C8B7C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6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4767D-6FF9-4C10-B123-937C22104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6CF80-D1F6-4672-8BFD-15AECE7A0C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1799B5-F50A-4EB8-8ECF-AC70FC9FB4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5464B7-F1C3-4847-B8CF-FAB9CD7A8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1A55-8422-493C-9B1A-B55D440F00D3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A5BC8D-A2B5-4F4B-976B-5F2A0911A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D63715-CE83-4B34-AEE9-F3D799826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584B-74F5-45C2-AF0A-46D99C8B7C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42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71111-7DB5-494F-917B-846EE0038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86EFE6-408C-4D7B-A3FD-4D2B63188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93864C-EE97-4185-A5BE-4FE7D255B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82E688-D97E-4260-AD7C-1D6EE557DB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956AF8-FBF7-48B3-9265-8B3AE7123A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BA4BBF-C19E-4F0A-A630-233E4C613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1A55-8422-493C-9B1A-B55D440F00D3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1AD28C-A2A7-4B86-8A68-7B8A204BD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0F63B8-2971-4291-8AE9-F289D3AFD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584B-74F5-45C2-AF0A-46D99C8B7C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739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F8E03-6348-4B33-9788-7BDF9F88A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5DFDBE-F743-4C14-87FB-2EF59E469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1A55-8422-493C-9B1A-B55D440F00D3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B309F4-227D-46DA-ADCD-6B7183EFB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426A6A-775E-4080-B37A-00B20D9ED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584B-74F5-45C2-AF0A-46D99C8B7C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601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3041E8-6B93-4228-A6BB-2F6D50954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1A55-8422-493C-9B1A-B55D440F00D3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0741DC-F906-4CC4-B9FB-E51753668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FA9A6A-C342-4D09-8BA3-0869B3437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584B-74F5-45C2-AF0A-46D99C8B7C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420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20CAB-59D6-49B9-8EC3-8D0F50FA1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58EFA-2C33-4575-A0FC-660CD01B7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60FEF7-499E-44EA-AAEB-F1EA1F1015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A13586-C1EF-4550-8ED4-D8002F904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1A55-8422-493C-9B1A-B55D440F00D3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B1CADD-4946-47A2-8B2C-E966EA95C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EDFC3C-09E2-45E5-B31B-47960DF2E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584B-74F5-45C2-AF0A-46D99C8B7C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912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91C-1BBE-47B6-AA5D-A33640926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D5AD6B-896C-4EC4-9474-C1EF1D1C5A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4D6A20-8592-4E94-8927-ADBD6209F6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65C35B-1EB8-498C-8C6C-BE8486F16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1A55-8422-493C-9B1A-B55D440F00D3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4FB7BD-8862-42A3-9199-337E8C02F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99D007-45F0-483F-95C2-289F40F92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584B-74F5-45C2-AF0A-46D99C8B7C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63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EA93B0-4AD3-45A4-8CB1-55D4B2A8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ED2154-3206-4FA6-92ED-9955B69D83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3B851-AE05-418D-9010-36ACB62778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1A55-8422-493C-9B1A-B55D440F00D3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73CAA8-DADA-416B-9630-94F5AE9F10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966AC-4C39-4D42-BF91-E33F22A15C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7584B-74F5-45C2-AF0A-46D99C8B7C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318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4E542D-C1EA-4EE4-9322-15F4215A2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DA8923-4A0E-4D10-AA2B-9F35C4EFF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00F82-6B22-4145-A834-956A4D3060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5AEEB-5A2D-4FDE-9B50-E71724802667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31A20-4909-40AD-8FD5-C6085C35A3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893C5-5A4A-44B4-9EA4-CAEE6FE696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F97B4-F46B-4D97-A061-0E4DF96BB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256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bc.co.uk/bitesize/guides/zpqpqhv/revision/1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78A58A-5A57-4467-ABCF-79C6EAFD4F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044"/>
          <a:stretch/>
        </p:blipFill>
        <p:spPr>
          <a:xfrm>
            <a:off x="0" y="-8313"/>
            <a:ext cx="12533605" cy="68663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62E850-56AB-4F03-92FB-7536091669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8000" b="1" dirty="0">
                <a:latin typeface="Comic Sans MS" panose="030F0702030302020204" pitchFamily="66" charset="0"/>
              </a:rPr>
              <a:t>Cells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36FF6C-E0C6-4F24-8C06-1616BDD1D2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latin typeface="Comic Sans MS" panose="030F0702030302020204" pitchFamily="66" charset="0"/>
              </a:rPr>
              <a:t>Key Stage 4 </a:t>
            </a:r>
            <a:r>
              <a:rPr lang="en-GB" sz="3600" b="1" dirty="0" smtClean="0">
                <a:latin typeface="Comic Sans MS" panose="030F0702030302020204" pitchFamily="66" charset="0"/>
              </a:rPr>
              <a:t>Science</a:t>
            </a:r>
          </a:p>
          <a:p>
            <a:r>
              <a:rPr lang="en-GB" sz="3600" b="1" dirty="0" smtClean="0">
                <a:latin typeface="Comic Sans MS" panose="030F0702030302020204" pitchFamily="66" charset="0"/>
              </a:rPr>
              <a:t>Entry </a:t>
            </a:r>
            <a:r>
              <a:rPr lang="en-GB" sz="3600" b="1" dirty="0">
                <a:latin typeface="Comic Sans MS" panose="030F0702030302020204" pitchFamily="66" charset="0"/>
              </a:rPr>
              <a:t>Level and GCSE</a:t>
            </a:r>
          </a:p>
        </p:txBody>
      </p:sp>
    </p:spTree>
    <p:extLst>
      <p:ext uri="{BB962C8B-B14F-4D97-AF65-F5344CB8AC3E}">
        <p14:creationId xmlns:p14="http://schemas.microsoft.com/office/powerpoint/2010/main" val="730525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2CC06-D390-44A0-A622-B6E62C625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omic Sans MS" panose="030F0702030302020204" pitchFamily="66" charset="0"/>
              </a:rPr>
              <a:t>Plant Cells under a Microscope.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434F46-E856-4374-83D4-45978E6B0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140" y="1405060"/>
            <a:ext cx="6957391" cy="499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942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74B9B-C74D-4C3C-9E89-C46FE6896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omic Sans MS" panose="030F0702030302020204" pitchFamily="66" charset="0"/>
              </a:rPr>
              <a:t>Looking at Cells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22288-B5F5-49B8-B682-232D1FB9AC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91175"/>
            <a:ext cx="5181600" cy="5001700"/>
          </a:xfrm>
        </p:spPr>
        <p:txBody>
          <a:bodyPr>
            <a:norm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Most cells are too small to see with our eyes.</a:t>
            </a:r>
          </a:p>
          <a:p>
            <a:r>
              <a:rPr lang="en-GB" dirty="0">
                <a:latin typeface="Comic Sans MS" panose="030F0702030302020204" pitchFamily="66" charset="0"/>
              </a:rPr>
              <a:t>But we can see cells if we use a microscope.</a:t>
            </a:r>
          </a:p>
          <a:p>
            <a:r>
              <a:rPr lang="en-GB" dirty="0">
                <a:latin typeface="Comic Sans MS" panose="030F0702030302020204" pitchFamily="66" charset="0"/>
              </a:rPr>
              <a:t>We put the cells on a small piece of glass called a </a:t>
            </a:r>
            <a:r>
              <a:rPr lang="en-GB" b="1" dirty="0">
                <a:latin typeface="Comic Sans MS" panose="030F0702030302020204" pitchFamily="66" charset="0"/>
              </a:rPr>
              <a:t>slide</a:t>
            </a:r>
            <a:r>
              <a:rPr lang="en-GB" dirty="0">
                <a:latin typeface="Comic Sans MS" panose="030F0702030302020204" pitchFamily="66" charset="0"/>
              </a:rPr>
              <a:t>.</a:t>
            </a:r>
          </a:p>
          <a:p>
            <a:r>
              <a:rPr lang="en-GB" dirty="0">
                <a:latin typeface="Comic Sans MS" panose="030F0702030302020204" pitchFamily="66" charset="0"/>
              </a:rPr>
              <a:t>We cover with another piece called a </a:t>
            </a:r>
            <a:r>
              <a:rPr lang="en-GB" b="1" dirty="0">
                <a:latin typeface="Comic Sans MS" panose="030F0702030302020204" pitchFamily="66" charset="0"/>
              </a:rPr>
              <a:t>cover slip</a:t>
            </a:r>
            <a:r>
              <a:rPr lang="en-GB" dirty="0">
                <a:latin typeface="Comic Sans MS" panose="030F0702030302020204" pitchFamily="66" charset="0"/>
              </a:rPr>
              <a:t>. </a:t>
            </a:r>
          </a:p>
          <a:p>
            <a:r>
              <a:rPr lang="en-GB" dirty="0">
                <a:latin typeface="Comic Sans MS" panose="030F0702030302020204" pitchFamily="66" charset="0"/>
              </a:rPr>
              <a:t>We place the slide on the microscope </a:t>
            </a:r>
            <a:r>
              <a:rPr lang="en-GB" b="1" dirty="0">
                <a:latin typeface="Comic Sans MS" panose="030F0702030302020204" pitchFamily="66" charset="0"/>
              </a:rPr>
              <a:t>stage</a:t>
            </a:r>
            <a:r>
              <a:rPr lang="en-GB" dirty="0">
                <a:latin typeface="Comic Sans MS" panose="030F0702030302020204" pitchFamily="66" charset="0"/>
              </a:rPr>
              <a:t> and hold it in place with the clips. 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147168-4E4E-459A-9D53-FA93B4AD0EE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5999" y="490362"/>
            <a:ext cx="5496647" cy="610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021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156FB-0BCD-43DB-BC6D-06D93C353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omic Sans MS" panose="030F0702030302020204" pitchFamily="66" charset="0"/>
              </a:rPr>
              <a:t>Looking at Cells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214A8-15D7-4035-975A-8E71FE44F96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We always use the smallest magnification first as it is easier to focus. </a:t>
            </a:r>
          </a:p>
          <a:p>
            <a:r>
              <a:rPr lang="en-GB" dirty="0">
                <a:latin typeface="Comic Sans MS" panose="030F0702030302020204" pitchFamily="66" charset="0"/>
              </a:rPr>
              <a:t>Use the </a:t>
            </a:r>
            <a:r>
              <a:rPr lang="en-GB" b="1" dirty="0">
                <a:latin typeface="Comic Sans MS" panose="030F0702030302020204" pitchFamily="66" charset="0"/>
              </a:rPr>
              <a:t>coarse focus </a:t>
            </a:r>
            <a:r>
              <a:rPr lang="en-GB" dirty="0">
                <a:latin typeface="Comic Sans MS" panose="030F0702030302020204" pitchFamily="66" charset="0"/>
              </a:rPr>
              <a:t>first then the </a:t>
            </a:r>
            <a:r>
              <a:rPr lang="en-GB" b="1" dirty="0">
                <a:latin typeface="Comic Sans MS" panose="030F0702030302020204" pitchFamily="66" charset="0"/>
              </a:rPr>
              <a:t>fine focus</a:t>
            </a:r>
            <a:r>
              <a:rPr lang="en-GB" dirty="0">
                <a:latin typeface="Comic Sans MS" panose="030F0702030302020204" pitchFamily="66" charset="0"/>
              </a:rPr>
              <a:t>.</a:t>
            </a:r>
          </a:p>
          <a:p>
            <a:r>
              <a:rPr lang="en-GB" dirty="0">
                <a:latin typeface="Comic Sans MS" panose="030F0702030302020204" pitchFamily="66" charset="0"/>
              </a:rPr>
              <a:t>Be careful not to get the sample too close to the lens as you could damage the microscope or break the slide. 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" name="Content Placeholder 5" descr="A picture containing animal, man, racket, photo&#10;&#10;Description automatically generated">
            <a:extLst>
              <a:ext uri="{FF2B5EF4-FFF2-40B4-BE49-F238E27FC236}">
                <a16:creationId xmlns:a16="http://schemas.microsoft.com/office/drawing/2014/main" id="{6ACFBBAD-7FAC-499E-87B6-68BCEF0577E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669" y="1431730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140584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A7327-7480-42AC-AA19-6029C73D5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omic Sans MS" panose="030F0702030302020204" pitchFamily="66" charset="0"/>
              </a:rPr>
              <a:t>The human body contains 30-40 TRILLION Cells!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81A77-D2DA-4FFE-8CD1-F9E85189B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8069"/>
            <a:ext cx="10515600" cy="4228893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30 000 000 000 000 cells!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B9842E-750B-4C77-9644-A0160C48A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52" y="2574017"/>
            <a:ext cx="9823174" cy="428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817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8A5A5-58C3-4DFA-ACD1-355CAC600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omic Sans MS" panose="030F0702030302020204" pitchFamily="66" charset="0"/>
              </a:rPr>
              <a:t>More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3672E-21FE-43C6-80F8-21C843D17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7446"/>
            <a:ext cx="10515600" cy="4629517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Look up pictures of plant and animal cells online. Try drawing them. Label the features you can see.</a:t>
            </a:r>
          </a:p>
          <a:p>
            <a:r>
              <a:rPr lang="en-GB" dirty="0">
                <a:latin typeface="Comic Sans MS" panose="030F0702030302020204" pitchFamily="66" charset="0"/>
              </a:rPr>
              <a:t>Make jelly cells. Make some jelly, this is the cytoplasm. Put some different size and shaped sweets into a bowl or container to represent the different parts of the cell. Pour in the jelly and leave it to set in the fridge. Take a photo of your jelly cell before you eat it!</a:t>
            </a:r>
          </a:p>
          <a:p>
            <a:r>
              <a:rPr lang="en-GB" dirty="0">
                <a:latin typeface="Comic Sans MS" panose="030F0702030302020204" pitchFamily="66" charset="0"/>
              </a:rPr>
              <a:t>Visit </a:t>
            </a:r>
            <a:r>
              <a:rPr lang="en-GB" dirty="0">
                <a:latin typeface="Comic Sans MS" panose="030F0702030302020204" pitchFamily="66" charset="0"/>
                <a:hlinkClick r:id="rId2"/>
              </a:rPr>
              <a:t>https://www.bbc.co.uk/bitesize/guides/zpqpqhv/revision/1</a:t>
            </a:r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519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AE822-AB92-46B7-9DC2-C3ECB1B47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omic Sans MS" panose="030F0702030302020204" pitchFamily="66" charset="0"/>
              </a:rPr>
              <a:t>Cells – Building Blocks of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821DB-47F8-4C92-ADBF-D880B5872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4271"/>
            <a:ext cx="10515600" cy="4351338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All living things are made of cells.</a:t>
            </a:r>
          </a:p>
          <a:p>
            <a:r>
              <a:rPr lang="en-GB" dirty="0">
                <a:latin typeface="Comic Sans MS" panose="030F0702030302020204" pitchFamily="66" charset="0"/>
              </a:rPr>
              <a:t>There are many different kinds of cells.</a:t>
            </a:r>
          </a:p>
          <a:p>
            <a:r>
              <a:rPr lang="en-GB" dirty="0">
                <a:latin typeface="Comic Sans MS" panose="030F0702030302020204" pitchFamily="66" charset="0"/>
              </a:rPr>
              <a:t>They are a bit like building blocks.</a:t>
            </a:r>
          </a:p>
          <a:p>
            <a:r>
              <a:rPr lang="en-GB" dirty="0">
                <a:latin typeface="Comic Sans MS" panose="030F0702030302020204" pitchFamily="66" charset="0"/>
              </a:rPr>
              <a:t>A Lego model is made of lots of different types of Lego brick.</a:t>
            </a:r>
          </a:p>
          <a:p>
            <a:r>
              <a:rPr lang="en-GB" dirty="0">
                <a:latin typeface="Comic Sans MS" panose="030F0702030302020204" pitchFamily="66" charset="0"/>
              </a:rPr>
              <a:t>A living thing is made of lots of different types of cell.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9DF3D7-E1F8-4961-B0A3-FC0DFDC52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7404" y="4441595"/>
            <a:ext cx="3815789" cy="237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411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28239-2D2F-42FC-B5E4-AFD7F1D0C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omic Sans MS" panose="030F0702030302020204" pitchFamily="66" charset="0"/>
              </a:rPr>
              <a:t>Which of these are made of cells?</a:t>
            </a:r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112749EE-05B6-4138-85A3-0F385A6E9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55" y="4731026"/>
            <a:ext cx="2105654" cy="176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EB0033-67CD-4014-BCE5-1D20CFB300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243" y="4862167"/>
            <a:ext cx="2623930" cy="1749286"/>
          </a:xfrm>
          <a:prstGeom prst="rect">
            <a:avLst/>
          </a:prstGeom>
        </p:spPr>
      </p:pic>
      <p:pic>
        <p:nvPicPr>
          <p:cNvPr id="2054" name="Picture 6" descr="Image result for tree">
            <a:extLst>
              <a:ext uri="{FF2B5EF4-FFF2-40B4-BE49-F238E27FC236}">
                <a16:creationId xmlns:a16="http://schemas.microsoft.com/office/drawing/2014/main" id="{57F326FF-A127-4218-A1A0-B38221834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7" y="1347072"/>
            <a:ext cx="3313045" cy="179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45367D-2B30-4495-A08C-329A8389CE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898" y="1518476"/>
            <a:ext cx="2267364" cy="12773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3B3E19-FE02-4BE6-AA75-1C6C8DCE9F8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906" y="4689198"/>
            <a:ext cx="1884231" cy="17492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EF44045-847C-47DA-97B5-042029E8ED6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016" y="1791072"/>
            <a:ext cx="2704243" cy="15521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11AD994-28AB-4820-8F77-C22AEAAAC61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2141" b="28975"/>
          <a:stretch/>
        </p:blipFill>
        <p:spPr>
          <a:xfrm>
            <a:off x="838200" y="3220232"/>
            <a:ext cx="2925417" cy="14300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6607910-E3B9-4981-8AD7-8AFD4422E8F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646" y="1518476"/>
            <a:ext cx="1767214" cy="26968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494B410-2433-4DD9-B0E2-6FD9D8247E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42" y="4731026"/>
            <a:ext cx="3151222" cy="144785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3D8A056-E7C7-4D1D-915C-E4700C6631A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66075" y="2888802"/>
            <a:ext cx="1749286" cy="1749286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A4D339D1-0267-4885-979C-55E8F9AD14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266" y="1926111"/>
            <a:ext cx="1792409" cy="1792409"/>
          </a:xfrm>
          <a:prstGeom prst="rect">
            <a:avLst/>
          </a:prstGeom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E1ABA7F3-83FC-4882-8396-2B06994F1BC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120" y="1484018"/>
            <a:ext cx="1792409" cy="1792409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4A07AEF7-D955-4E18-8253-9FDCA66B705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38" y="5028313"/>
            <a:ext cx="1792409" cy="1792409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2E99EAB0-7A69-4D3D-A320-F14F90AD2D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917" y="5028312"/>
            <a:ext cx="1792409" cy="1792409"/>
          </a:xfrm>
          <a:prstGeom prst="rect">
            <a:avLst/>
          </a:prstGeom>
        </p:spPr>
      </p:pic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D867B9C0-4C58-4C83-AE89-87BC1406407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764" y="5083548"/>
            <a:ext cx="1792409" cy="1792409"/>
          </a:xfrm>
          <a:prstGeom prst="rect">
            <a:avLst/>
          </a:prstGeom>
        </p:spPr>
      </p:pic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FDF8E7BE-5B6D-4F8F-A4E3-1513D7AF0B81}"/>
              </a:ext>
            </a:extLst>
          </p:cNvPr>
          <p:cNvSpPr/>
          <p:nvPr/>
        </p:nvSpPr>
        <p:spPr>
          <a:xfrm>
            <a:off x="4442514" y="2057433"/>
            <a:ext cx="1961745" cy="1447859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Multiplication Sign 21">
            <a:extLst>
              <a:ext uri="{FF2B5EF4-FFF2-40B4-BE49-F238E27FC236}">
                <a16:creationId xmlns:a16="http://schemas.microsoft.com/office/drawing/2014/main" id="{D9E1E1CD-4C1E-49FE-B1E5-36348FBE0562}"/>
              </a:ext>
            </a:extLst>
          </p:cNvPr>
          <p:cNvSpPr/>
          <p:nvPr/>
        </p:nvSpPr>
        <p:spPr>
          <a:xfrm>
            <a:off x="6397350" y="2719639"/>
            <a:ext cx="1961745" cy="1447859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Multiplication Sign 22">
            <a:extLst>
              <a:ext uri="{FF2B5EF4-FFF2-40B4-BE49-F238E27FC236}">
                <a16:creationId xmlns:a16="http://schemas.microsoft.com/office/drawing/2014/main" id="{70615D93-9420-44A8-B9BD-B280F52F0E84}"/>
              </a:ext>
            </a:extLst>
          </p:cNvPr>
          <p:cNvSpPr/>
          <p:nvPr/>
        </p:nvSpPr>
        <p:spPr>
          <a:xfrm>
            <a:off x="9164355" y="2981919"/>
            <a:ext cx="1961745" cy="1447859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Multiplication Sign 23">
            <a:extLst>
              <a:ext uri="{FF2B5EF4-FFF2-40B4-BE49-F238E27FC236}">
                <a16:creationId xmlns:a16="http://schemas.microsoft.com/office/drawing/2014/main" id="{3CC8802B-8639-44E6-AED7-D805D40CFD0A}"/>
              </a:ext>
            </a:extLst>
          </p:cNvPr>
          <p:cNvSpPr/>
          <p:nvPr/>
        </p:nvSpPr>
        <p:spPr>
          <a:xfrm>
            <a:off x="1107809" y="3343185"/>
            <a:ext cx="1961745" cy="1447859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Multiplication Sign 24">
            <a:extLst>
              <a:ext uri="{FF2B5EF4-FFF2-40B4-BE49-F238E27FC236}">
                <a16:creationId xmlns:a16="http://schemas.microsoft.com/office/drawing/2014/main" id="{920F7FB2-3B04-4B71-9C36-644A93E2FF54}"/>
              </a:ext>
            </a:extLst>
          </p:cNvPr>
          <p:cNvSpPr/>
          <p:nvPr/>
        </p:nvSpPr>
        <p:spPr>
          <a:xfrm>
            <a:off x="5745865" y="4934394"/>
            <a:ext cx="1961745" cy="1447859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62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2C808-357C-421A-AA2C-DEC7CB920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omic Sans MS" panose="030F0702030302020204" pitchFamily="66" charset="0"/>
              </a:rPr>
              <a:t>Microbes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5534D-ADF7-49AB-A187-1B8CC804D2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Some organisms (living things) have only one cell. </a:t>
            </a:r>
          </a:p>
          <a:p>
            <a:r>
              <a:rPr lang="en-GB" dirty="0">
                <a:latin typeface="Comic Sans MS" panose="030F0702030302020204" pitchFamily="66" charset="0"/>
              </a:rPr>
              <a:t>These are tiny things like bacteria, algae and some fungi. </a:t>
            </a:r>
          </a:p>
          <a:p>
            <a:r>
              <a:rPr lang="en-GB" dirty="0">
                <a:latin typeface="Comic Sans MS" panose="030F0702030302020204" pitchFamily="66" charset="0"/>
              </a:rPr>
              <a:t>We call these microorganisms or microbes for short. </a:t>
            </a:r>
          </a:p>
          <a:p>
            <a:r>
              <a:rPr lang="en-GB" dirty="0">
                <a:latin typeface="Comic Sans MS" panose="030F0702030302020204" pitchFamily="66" charset="0"/>
              </a:rPr>
              <a:t>Micro means very, very small.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1E13BF-6116-4AE6-B64D-35838BA9C9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643" y="1412011"/>
            <a:ext cx="4345170" cy="403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618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E5B46-9F99-4E88-8F34-981E337EC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omic Sans MS" panose="030F0702030302020204" pitchFamily="66" charset="0"/>
              </a:rPr>
              <a:t>Animal Cells</a:t>
            </a:r>
          </a:p>
        </p:txBody>
      </p:sp>
      <p:pic>
        <p:nvPicPr>
          <p:cNvPr id="3074" name="Picture 2" descr="Image result for animal cell GCSE">
            <a:extLst>
              <a:ext uri="{FF2B5EF4-FFF2-40B4-BE49-F238E27FC236}">
                <a16:creationId xmlns:a16="http://schemas.microsoft.com/office/drawing/2014/main" id="{7617168C-53FA-4D1F-8CC4-AD9F4EA1212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7" t="38235" r="55206" b="23801"/>
          <a:stretch/>
        </p:blipFill>
        <p:spPr bwMode="auto">
          <a:xfrm>
            <a:off x="1934817" y="1403826"/>
            <a:ext cx="6003235" cy="440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323CB5-794C-423E-BE6C-9A79F6D0D356}"/>
              </a:ext>
            </a:extLst>
          </p:cNvPr>
          <p:cNvSpPr txBox="1"/>
          <p:nvPr/>
        </p:nvSpPr>
        <p:spPr>
          <a:xfrm>
            <a:off x="8545995" y="2585210"/>
            <a:ext cx="2504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omic Sans MS" panose="030F0702030302020204" pitchFamily="66" charset="0"/>
              </a:rPr>
              <a:t>Nucleus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50BC504-120E-421D-9268-5B75F46D10D5}"/>
              </a:ext>
            </a:extLst>
          </p:cNvPr>
          <p:cNvCxnSpPr>
            <a:stCxn id="4" idx="1"/>
          </p:cNvCxnSpPr>
          <p:nvPr/>
        </p:nvCxnSpPr>
        <p:spPr>
          <a:xfrm flipH="1">
            <a:off x="6672470" y="2877598"/>
            <a:ext cx="1873525" cy="2923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26C99A9-3CF5-498E-83DB-00907D659024}"/>
              </a:ext>
            </a:extLst>
          </p:cNvPr>
          <p:cNvSpPr txBox="1"/>
          <p:nvPr/>
        </p:nvSpPr>
        <p:spPr>
          <a:xfrm>
            <a:off x="8149257" y="4258954"/>
            <a:ext cx="3298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omic Sans MS" panose="030F0702030302020204" pitchFamily="66" charset="0"/>
              </a:rPr>
              <a:t>Cell membrane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AFD8671-074F-461E-8D63-29078BEADD5B}"/>
              </a:ext>
            </a:extLst>
          </p:cNvPr>
          <p:cNvCxnSpPr>
            <a:cxnSpLocks/>
          </p:cNvCxnSpPr>
          <p:nvPr/>
        </p:nvCxnSpPr>
        <p:spPr>
          <a:xfrm flipH="1" flipV="1">
            <a:off x="6875395" y="4258954"/>
            <a:ext cx="1062657" cy="2923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888C0C5-AA27-472D-95AD-84F21C42E735}"/>
              </a:ext>
            </a:extLst>
          </p:cNvPr>
          <p:cNvSpPr txBox="1"/>
          <p:nvPr/>
        </p:nvSpPr>
        <p:spPr>
          <a:xfrm>
            <a:off x="3851413" y="5642225"/>
            <a:ext cx="3298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omic Sans MS" panose="030F0702030302020204" pitchFamily="66" charset="0"/>
              </a:rPr>
              <a:t>Cytoplasm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29F8731-3A8D-48EE-BB51-86F962C499A8}"/>
              </a:ext>
            </a:extLst>
          </p:cNvPr>
          <p:cNvCxnSpPr>
            <a:cxnSpLocks/>
          </p:cNvCxnSpPr>
          <p:nvPr/>
        </p:nvCxnSpPr>
        <p:spPr>
          <a:xfrm flipH="1" flipV="1">
            <a:off x="5135219" y="4405147"/>
            <a:ext cx="1" cy="12429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B98CB37-E28D-4BA6-906D-A606875FFC85}"/>
              </a:ext>
            </a:extLst>
          </p:cNvPr>
          <p:cNvCxnSpPr>
            <a:cxnSpLocks/>
          </p:cNvCxnSpPr>
          <p:nvPr/>
        </p:nvCxnSpPr>
        <p:spPr>
          <a:xfrm>
            <a:off x="2845076" y="2189975"/>
            <a:ext cx="1488385" cy="39523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4A98813-7C4A-421D-A2CA-9C995E54E79D}"/>
              </a:ext>
            </a:extLst>
          </p:cNvPr>
          <p:cNvCxnSpPr>
            <a:cxnSpLocks/>
          </p:cNvCxnSpPr>
          <p:nvPr/>
        </p:nvCxnSpPr>
        <p:spPr>
          <a:xfrm flipV="1">
            <a:off x="2467803" y="3988904"/>
            <a:ext cx="1266000" cy="8548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26EF060-9705-4A20-9365-2AEA43387DD9}"/>
              </a:ext>
            </a:extLst>
          </p:cNvPr>
          <p:cNvSpPr txBox="1"/>
          <p:nvPr/>
        </p:nvSpPr>
        <p:spPr>
          <a:xfrm>
            <a:off x="838200" y="1807759"/>
            <a:ext cx="2504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omic Sans MS" panose="030F0702030302020204" pitchFamily="66" charset="0"/>
              </a:rPr>
              <a:t>Ribosome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5D259FA-C330-407A-A978-44AD43303064}"/>
              </a:ext>
            </a:extLst>
          </p:cNvPr>
          <p:cNvSpPr txBox="1"/>
          <p:nvPr/>
        </p:nvSpPr>
        <p:spPr>
          <a:xfrm>
            <a:off x="667164" y="4734221"/>
            <a:ext cx="2727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omic Sans MS" panose="030F0702030302020204" pitchFamily="66" charset="0"/>
              </a:rPr>
              <a:t>Mitochondria </a:t>
            </a:r>
          </a:p>
        </p:txBody>
      </p:sp>
    </p:spTree>
    <p:extLst>
      <p:ext uri="{BB962C8B-B14F-4D97-AF65-F5344CB8AC3E}">
        <p14:creationId xmlns:p14="http://schemas.microsoft.com/office/powerpoint/2010/main" val="3054465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74AB5-5F51-46F8-AA3A-FC1AE61E1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omic Sans MS" panose="030F0702030302020204" pitchFamily="66" charset="0"/>
              </a:rPr>
              <a:t>Animal Cells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D60D0-F01C-4C1E-89A1-A01B641CD2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19311"/>
            <a:ext cx="5181600" cy="4973564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Usually irregular, rounded shapes.</a:t>
            </a:r>
          </a:p>
          <a:p>
            <a:r>
              <a:rPr lang="en-GB" dirty="0">
                <a:latin typeface="Comic Sans MS" panose="030F0702030302020204" pitchFamily="66" charset="0"/>
              </a:rPr>
              <a:t>The </a:t>
            </a:r>
            <a:r>
              <a:rPr lang="en-GB" b="1" dirty="0">
                <a:latin typeface="Comic Sans MS" panose="030F0702030302020204" pitchFamily="66" charset="0"/>
              </a:rPr>
              <a:t>nucleus</a:t>
            </a:r>
            <a:r>
              <a:rPr lang="en-GB" dirty="0">
                <a:latin typeface="Comic Sans MS" panose="030F0702030302020204" pitchFamily="66" charset="0"/>
              </a:rPr>
              <a:t> is the control centre of the cell.</a:t>
            </a:r>
          </a:p>
          <a:p>
            <a:r>
              <a:rPr lang="en-GB" dirty="0">
                <a:latin typeface="Comic Sans MS" panose="030F0702030302020204" pitchFamily="66" charset="0"/>
              </a:rPr>
              <a:t>The cell </a:t>
            </a:r>
            <a:r>
              <a:rPr lang="en-GB" b="1" dirty="0">
                <a:latin typeface="Comic Sans MS" panose="030F0702030302020204" pitchFamily="66" charset="0"/>
              </a:rPr>
              <a:t>membrane</a:t>
            </a:r>
            <a:r>
              <a:rPr lang="en-GB" dirty="0">
                <a:latin typeface="Comic Sans MS" panose="030F0702030302020204" pitchFamily="66" charset="0"/>
              </a:rPr>
              <a:t> is like a skin around the cell. It allows substances in and out of the cell.</a:t>
            </a:r>
          </a:p>
          <a:p>
            <a:r>
              <a:rPr lang="en-GB" dirty="0">
                <a:latin typeface="Comic Sans MS" panose="030F0702030302020204" pitchFamily="66" charset="0"/>
              </a:rPr>
              <a:t>The </a:t>
            </a:r>
            <a:r>
              <a:rPr lang="en-GB" b="1" dirty="0">
                <a:latin typeface="Comic Sans MS" panose="030F0702030302020204" pitchFamily="66" charset="0"/>
              </a:rPr>
              <a:t>cytoplasm</a:t>
            </a:r>
            <a:r>
              <a:rPr lang="en-GB" dirty="0">
                <a:latin typeface="Comic Sans MS" panose="030F0702030302020204" pitchFamily="66" charset="0"/>
              </a:rPr>
              <a:t> is a jelly like substance inside the cell.</a:t>
            </a:r>
          </a:p>
          <a:p>
            <a:r>
              <a:rPr lang="en-GB" dirty="0">
                <a:latin typeface="Comic Sans MS" panose="030F0702030302020204" pitchFamily="66" charset="0"/>
              </a:rPr>
              <a:t>The </a:t>
            </a:r>
            <a:r>
              <a:rPr lang="en-GB" b="1" dirty="0">
                <a:latin typeface="Comic Sans MS" panose="030F0702030302020204" pitchFamily="66" charset="0"/>
              </a:rPr>
              <a:t>mitochondria</a:t>
            </a:r>
            <a:r>
              <a:rPr lang="en-GB" dirty="0">
                <a:latin typeface="Comic Sans MS" panose="030F0702030302020204" pitchFamily="66" charset="0"/>
              </a:rPr>
              <a:t> release energy from food.</a:t>
            </a:r>
          </a:p>
          <a:p>
            <a:r>
              <a:rPr lang="en-GB" b="1" dirty="0">
                <a:latin typeface="Comic Sans MS" panose="030F0702030302020204" pitchFamily="66" charset="0"/>
              </a:rPr>
              <a:t>Ribosomes</a:t>
            </a:r>
            <a:r>
              <a:rPr lang="en-GB" dirty="0">
                <a:latin typeface="Comic Sans MS" panose="030F0702030302020204" pitchFamily="66" charset="0"/>
              </a:rPr>
              <a:t> make proteins.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7B417E5-F1AD-4FD1-B872-84678F808C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9800" y="1896916"/>
            <a:ext cx="5671012" cy="260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367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E5B46-9F99-4E88-8F34-981E337EC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omic Sans MS" panose="030F0702030302020204" pitchFamily="66" charset="0"/>
              </a:rPr>
              <a:t>Animal Cells under a Microscope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FF6D05A-62CF-46EB-9619-A658E2EC08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3357" y="1690688"/>
            <a:ext cx="6586330" cy="471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046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2CC06-D390-44A0-A622-B6E62C625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omic Sans MS" panose="030F0702030302020204" pitchFamily="66" charset="0"/>
              </a:rPr>
              <a:t>Plant Cells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AE7903-3E4B-4B6C-97C8-12791F611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106" y="1369755"/>
            <a:ext cx="7946956" cy="512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14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CC1E7-C084-446E-8848-7066BC276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omic Sans MS" panose="030F0702030302020204" pitchFamily="66" charset="0"/>
              </a:rPr>
              <a:t>Plant Cells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14F68-70C9-4C01-B24E-F301F68A15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61514"/>
            <a:ext cx="5181600" cy="4931361"/>
          </a:xfrm>
        </p:spPr>
        <p:txBody>
          <a:bodyPr>
            <a:norm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Plant cells have more regular shapes with straight edges.</a:t>
            </a:r>
          </a:p>
          <a:p>
            <a:r>
              <a:rPr lang="en-GB" dirty="0">
                <a:latin typeface="Comic Sans MS" panose="030F0702030302020204" pitchFamily="66" charset="0"/>
              </a:rPr>
              <a:t>The have a rigid </a:t>
            </a:r>
            <a:r>
              <a:rPr lang="en-GB" b="1" dirty="0">
                <a:latin typeface="Comic Sans MS" panose="030F0702030302020204" pitchFamily="66" charset="0"/>
              </a:rPr>
              <a:t>cell wall</a:t>
            </a:r>
            <a:r>
              <a:rPr lang="en-GB" dirty="0">
                <a:latin typeface="Comic Sans MS" panose="030F0702030302020204" pitchFamily="66" charset="0"/>
              </a:rPr>
              <a:t> around them to give them strength.</a:t>
            </a:r>
          </a:p>
          <a:p>
            <a:r>
              <a:rPr lang="en-GB" dirty="0">
                <a:latin typeface="Comic Sans MS" panose="030F0702030302020204" pitchFamily="66" charset="0"/>
              </a:rPr>
              <a:t>They have </a:t>
            </a:r>
            <a:r>
              <a:rPr lang="en-GB" b="1" dirty="0">
                <a:latin typeface="Comic Sans MS" panose="030F0702030302020204" pitchFamily="66" charset="0"/>
              </a:rPr>
              <a:t>chloroplasts</a:t>
            </a:r>
            <a:r>
              <a:rPr lang="en-GB" dirty="0">
                <a:latin typeface="Comic Sans MS" panose="030F0702030302020204" pitchFamily="66" charset="0"/>
              </a:rPr>
              <a:t> for </a:t>
            </a:r>
            <a:r>
              <a:rPr lang="en-GB" b="1" dirty="0">
                <a:latin typeface="Comic Sans MS" panose="030F0702030302020204" pitchFamily="66" charset="0"/>
              </a:rPr>
              <a:t>photosynthesis</a:t>
            </a:r>
            <a:r>
              <a:rPr lang="en-GB" dirty="0">
                <a:latin typeface="Comic Sans MS" panose="030F0702030302020204" pitchFamily="66" charset="0"/>
              </a:rPr>
              <a:t> (making their own food).</a:t>
            </a:r>
          </a:p>
          <a:p>
            <a:r>
              <a:rPr lang="en-GB" dirty="0">
                <a:latin typeface="Comic Sans MS" panose="030F0702030302020204" pitchFamily="66" charset="0"/>
              </a:rPr>
              <a:t>They have a space in the middle to store water called the </a:t>
            </a:r>
            <a:r>
              <a:rPr lang="en-GB" b="1" dirty="0">
                <a:latin typeface="Comic Sans MS" panose="030F0702030302020204" pitchFamily="66" charset="0"/>
              </a:rPr>
              <a:t>vacuole</a:t>
            </a:r>
            <a:r>
              <a:rPr lang="en-GB" dirty="0">
                <a:latin typeface="Comic Sans MS" panose="030F0702030302020204" pitchFamily="66" charset="0"/>
              </a:rPr>
              <a:t>.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D66D68-2002-494F-81D0-004816591C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90344" y="2051019"/>
            <a:ext cx="5682434" cy="366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758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463</Words>
  <Application>Microsoft Office PowerPoint</Application>
  <PresentationFormat>Widescreen</PresentationFormat>
  <Paragraphs>53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Office Theme</vt:lpstr>
      <vt:lpstr>1_Office Theme</vt:lpstr>
      <vt:lpstr>Cells</vt:lpstr>
      <vt:lpstr>Cells – Building Blocks of Life</vt:lpstr>
      <vt:lpstr>Which of these are made of cells?</vt:lpstr>
      <vt:lpstr>Microbes</vt:lpstr>
      <vt:lpstr>Animal Cells</vt:lpstr>
      <vt:lpstr>Animal Cells</vt:lpstr>
      <vt:lpstr>Animal Cells under a Microscope</vt:lpstr>
      <vt:lpstr>Plant Cells</vt:lpstr>
      <vt:lpstr>Plant Cells</vt:lpstr>
      <vt:lpstr>Plant Cells under a Microscope.</vt:lpstr>
      <vt:lpstr>Looking at Cells</vt:lpstr>
      <vt:lpstr>Looking at Cells</vt:lpstr>
      <vt:lpstr>The human body contains 30-40 TRILLION Cells!</vt:lpstr>
      <vt:lpstr>More Activities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Cells</dc:title>
  <dc:creator>Gillian James</dc:creator>
  <cp:lastModifiedBy>Marc Bernard</cp:lastModifiedBy>
  <cp:revision>12</cp:revision>
  <dcterms:created xsi:type="dcterms:W3CDTF">2020-04-01T09:25:39Z</dcterms:created>
  <dcterms:modified xsi:type="dcterms:W3CDTF">2020-10-21T13:52:51Z</dcterms:modified>
</cp:coreProperties>
</file>